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0" r:id="rId4"/>
    <p:sldId id="271" r:id="rId5"/>
    <p:sldId id="264" r:id="rId6"/>
    <p:sldId id="286" r:id="rId7"/>
    <p:sldId id="260" r:id="rId8"/>
    <p:sldId id="277" r:id="rId9"/>
    <p:sldId id="287" r:id="rId10"/>
    <p:sldId id="266" r:id="rId11"/>
    <p:sldId id="263" r:id="rId12"/>
    <p:sldId id="269" r:id="rId13"/>
    <p:sldId id="288" r:id="rId14"/>
    <p:sldId id="273" r:id="rId15"/>
    <p:sldId id="274" r:id="rId16"/>
    <p:sldId id="275" r:id="rId17"/>
    <p:sldId id="280" r:id="rId18"/>
    <p:sldId id="282" r:id="rId19"/>
    <p:sldId id="278" r:id="rId20"/>
    <p:sldId id="284" r:id="rId21"/>
    <p:sldId id="283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76932" autoAdjust="0"/>
  </p:normalViewPr>
  <p:slideViewPr>
    <p:cSldViewPr snapToGrid="0">
      <p:cViewPr varScale="1">
        <p:scale>
          <a:sx n="100" d="100"/>
          <a:sy n="100" d="100"/>
        </p:scale>
        <p:origin x="9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6A3CA-2E9D-4B10-83B7-309EEC7D64E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9BDCD-66A6-47F3-A8F9-C77F14E52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7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Segregacija</a:t>
            </a:r>
            <a:r>
              <a:rPr lang="en-US" dirty="0"/>
              <a:t>: zone </a:t>
            </a:r>
            <a:r>
              <a:rPr lang="en-US" dirty="0" err="1"/>
              <a:t>obogaćene</a:t>
            </a:r>
            <a:r>
              <a:rPr lang="en-US" dirty="0"/>
              <a:t> </a:t>
            </a:r>
            <a:r>
              <a:rPr lang="en-US" dirty="0" err="1"/>
              <a:t>nekim</a:t>
            </a:r>
            <a:r>
              <a:rPr lang="sr-Latn-RS" dirty="0"/>
              <a:t> </a:t>
            </a:r>
            <a:r>
              <a:rPr lang="en-US" dirty="0" err="1"/>
              <a:t>elementima</a:t>
            </a:r>
            <a:r>
              <a:rPr lang="en-US" dirty="0"/>
              <a:t>, </a:t>
            </a:r>
            <a:r>
              <a:rPr lang="en-US" dirty="0" err="1"/>
              <a:t>najopasnije</a:t>
            </a:r>
            <a:r>
              <a:rPr lang="en-US" dirty="0"/>
              <a:t> P, S, C. </a:t>
            </a:r>
            <a:r>
              <a:rPr lang="en-US" dirty="0" err="1"/>
              <a:t>Moguće</a:t>
            </a:r>
            <a:r>
              <a:rPr lang="sr-Latn-RS" dirty="0"/>
              <a:t> </a:t>
            </a:r>
            <a:r>
              <a:rPr lang="en-US" dirty="0" err="1"/>
              <a:t>zakaljivanje</a:t>
            </a:r>
            <a:r>
              <a:rPr lang="en-US" dirty="0"/>
              <a:t> (</a:t>
            </a:r>
            <a:r>
              <a:rPr lang="en-US" dirty="0" err="1"/>
              <a:t>segregacija</a:t>
            </a:r>
            <a:r>
              <a:rPr lang="en-US" dirty="0"/>
              <a:t> C)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lamelarne</a:t>
            </a:r>
            <a:r>
              <a:rPr lang="en-US" dirty="0"/>
              <a:t> </a:t>
            </a:r>
            <a:r>
              <a:rPr lang="en-US" dirty="0" err="1"/>
              <a:t>prsline</a:t>
            </a:r>
            <a:r>
              <a:rPr lang="en-US" dirty="0"/>
              <a:t> (</a:t>
            </a:r>
            <a:r>
              <a:rPr lang="en-US" dirty="0" err="1"/>
              <a:t>eutektikum</a:t>
            </a:r>
            <a:r>
              <a:rPr lang="en-US" dirty="0"/>
              <a:t> </a:t>
            </a:r>
            <a:r>
              <a:rPr lang="en-US" dirty="0" err="1"/>
              <a:t>FeS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granicama</a:t>
            </a:r>
            <a:r>
              <a:rPr lang="en-US" dirty="0"/>
              <a:t> </a:t>
            </a:r>
            <a:r>
              <a:rPr lang="en-US" dirty="0" err="1"/>
              <a:t>zrna</a:t>
            </a:r>
            <a:r>
              <a:rPr lang="en-US" dirty="0"/>
              <a:t>, </a:t>
            </a:r>
            <a:r>
              <a:rPr lang="en-US" dirty="0" err="1"/>
              <a:t>segregacija</a:t>
            </a:r>
            <a:r>
              <a:rPr lang="en-US" dirty="0"/>
              <a:t> P). Ali, S,P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niski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savremenih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, pa </a:t>
            </a:r>
          </a:p>
          <a:p>
            <a:r>
              <a:rPr lang="en-US" dirty="0"/>
              <a:t>je to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manje</a:t>
            </a:r>
            <a:r>
              <a:rPr lang="en-US" dirty="0"/>
              <a:t> problem.</a:t>
            </a:r>
            <a:endParaRPr lang="sr-Latn-RS" dirty="0"/>
          </a:p>
          <a:p>
            <a:r>
              <a:rPr lang="en-US" dirty="0" err="1"/>
              <a:t>Anizotropija</a:t>
            </a:r>
            <a:r>
              <a:rPr lang="en-US" dirty="0"/>
              <a:t>: </a:t>
            </a:r>
            <a:r>
              <a:rPr lang="en-US" dirty="0" err="1"/>
              <a:t>različite</a:t>
            </a:r>
            <a:r>
              <a:rPr lang="en-US" dirty="0"/>
              <a:t> </a:t>
            </a:r>
            <a:r>
              <a:rPr lang="en-US" dirty="0" err="1"/>
              <a:t>meh.osobine</a:t>
            </a:r>
            <a:r>
              <a:rPr lang="en-US" dirty="0"/>
              <a:t> u </a:t>
            </a:r>
            <a:r>
              <a:rPr lang="en-US" dirty="0" err="1"/>
              <a:t>različitim</a:t>
            </a:r>
            <a:r>
              <a:rPr lang="sr-Latn-RS" dirty="0"/>
              <a:t> </a:t>
            </a:r>
            <a:r>
              <a:rPr lang="en-US" dirty="0" err="1"/>
              <a:t>pravcima</a:t>
            </a:r>
            <a:r>
              <a:rPr lang="en-US" dirty="0"/>
              <a:t>.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trakavosti</a:t>
            </a:r>
            <a:r>
              <a:rPr lang="en-US" dirty="0"/>
              <a:t> (</a:t>
            </a:r>
            <a:r>
              <a:rPr lang="en-US" dirty="0" err="1"/>
              <a:t>prisustva</a:t>
            </a:r>
            <a:r>
              <a:rPr lang="en-US" dirty="0"/>
              <a:t> P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sulfida</a:t>
            </a:r>
            <a:r>
              <a:rPr lang="en-US" dirty="0"/>
              <a:t> </a:t>
            </a:r>
            <a:r>
              <a:rPr lang="sr-Latn-RS" dirty="0"/>
              <a:t> </a:t>
            </a:r>
            <a:r>
              <a:rPr lang="en-US" dirty="0"/>
              <a:t>u </a:t>
            </a:r>
            <a:r>
              <a:rPr lang="en-US" dirty="0" err="1"/>
              <a:t>sredini</a:t>
            </a:r>
            <a:r>
              <a:rPr lang="en-US" dirty="0"/>
              <a:t> </a:t>
            </a:r>
            <a:r>
              <a:rPr lang="en-US" dirty="0" err="1"/>
              <a:t>preseka</a:t>
            </a:r>
            <a:r>
              <a:rPr lang="en-US" dirty="0"/>
              <a:t>), </a:t>
            </a:r>
            <a:r>
              <a:rPr lang="en-US" dirty="0" err="1"/>
              <a:t>moguć</a:t>
            </a:r>
            <a:r>
              <a:rPr lang="en-US" dirty="0"/>
              <a:t> </a:t>
            </a:r>
            <a:r>
              <a:rPr lang="en-US" dirty="0" err="1"/>
              <a:t>lamelarni</a:t>
            </a:r>
            <a:r>
              <a:rPr lang="en-US" dirty="0"/>
              <a:t> </a:t>
            </a:r>
            <a:r>
              <a:rPr lang="en-US" dirty="0" err="1"/>
              <a:t>lom</a:t>
            </a:r>
            <a:r>
              <a:rPr lang="en-US" dirty="0"/>
              <a:t>, </a:t>
            </a:r>
            <a:r>
              <a:rPr lang="sr-Latn-RS" dirty="0"/>
              <a:t> </a:t>
            </a:r>
            <a:r>
              <a:rPr lang="en-US" dirty="0" err="1"/>
              <a:t>posebno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ugaonih</a:t>
            </a:r>
            <a:r>
              <a:rPr lang="en-US" dirty="0"/>
              <a:t> </a:t>
            </a:r>
            <a:r>
              <a:rPr lang="en-US" dirty="0" err="1"/>
              <a:t>spojeva</a:t>
            </a:r>
            <a:r>
              <a:rPr lang="en-US" dirty="0"/>
              <a:t>.</a:t>
            </a:r>
            <a:endParaRPr lang="sr-Latn-RS" dirty="0"/>
          </a:p>
          <a:p>
            <a:r>
              <a:rPr lang="en-US" dirty="0" err="1"/>
              <a:t>Sklonost</a:t>
            </a:r>
            <a:r>
              <a:rPr lang="en-US" dirty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krtom</a:t>
            </a:r>
            <a:r>
              <a:rPr lang="en-US" dirty="0"/>
              <a:t> </a:t>
            </a:r>
            <a:r>
              <a:rPr lang="en-US" dirty="0" err="1"/>
              <a:t>lomu</a:t>
            </a:r>
            <a:r>
              <a:rPr lang="en-US" dirty="0"/>
              <a:t>: </a:t>
            </a:r>
            <a:r>
              <a:rPr lang="en-US" dirty="0" err="1"/>
              <a:t>dezoksidacija</a:t>
            </a:r>
            <a:r>
              <a:rPr lang="en-US" dirty="0"/>
              <a:t>, </a:t>
            </a:r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valjanja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termička</a:t>
            </a:r>
            <a:r>
              <a:rPr lang="en-US" dirty="0"/>
              <a:t> </a:t>
            </a:r>
            <a:r>
              <a:rPr lang="en-US" dirty="0" err="1"/>
              <a:t>obrada</a:t>
            </a:r>
            <a:r>
              <a:rPr lang="en-US" dirty="0"/>
              <a:t> (</a:t>
            </a:r>
            <a:r>
              <a:rPr lang="en-US" dirty="0" err="1"/>
              <a:t>normalizacija</a:t>
            </a:r>
            <a:r>
              <a:rPr lang="en-US" dirty="0"/>
              <a:t>)</a:t>
            </a:r>
          </a:p>
          <a:p>
            <a:r>
              <a:rPr lang="en-US" dirty="0" err="1"/>
              <a:t>Sklonost</a:t>
            </a:r>
            <a:r>
              <a:rPr lang="en-US" dirty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zakaljivanju</a:t>
            </a:r>
            <a:r>
              <a:rPr lang="en-US" dirty="0"/>
              <a:t> (ZUT): CEKV &gt;0,45</a:t>
            </a:r>
            <a:r>
              <a:rPr lang="sr-Latn-RS" dirty="0"/>
              <a:t> </a:t>
            </a:r>
            <a:r>
              <a:rPr lang="en-US" dirty="0"/>
              <a:t>(</a:t>
            </a:r>
            <a:r>
              <a:rPr lang="en-US" dirty="0" err="1"/>
              <a:t>sitnozrni</a:t>
            </a:r>
            <a:r>
              <a:rPr lang="en-US" dirty="0"/>
              <a:t>/</a:t>
            </a:r>
            <a:r>
              <a:rPr lang="en-US" dirty="0" err="1"/>
              <a:t>mikrolegirani</a:t>
            </a:r>
            <a:r>
              <a:rPr lang="en-US" dirty="0"/>
              <a:t> CEKV &gt;0,48).</a:t>
            </a:r>
          </a:p>
          <a:p>
            <a:r>
              <a:rPr lang="en-US" dirty="0" err="1"/>
              <a:t>Sklonost</a:t>
            </a:r>
            <a:r>
              <a:rPr lang="en-US" dirty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starenju</a:t>
            </a:r>
            <a:r>
              <a:rPr lang="en-US" dirty="0"/>
              <a:t>: </a:t>
            </a:r>
            <a:r>
              <a:rPr lang="en-US" dirty="0" err="1"/>
              <a:t>izlučivanje</a:t>
            </a:r>
            <a:r>
              <a:rPr lang="en-US" dirty="0"/>
              <a:t> </a:t>
            </a:r>
            <a:r>
              <a:rPr lang="en-US" dirty="0" err="1"/>
              <a:t>železo-nitrida</a:t>
            </a:r>
            <a:r>
              <a:rPr lang="en-US" dirty="0"/>
              <a:t> (Fe4N)</a:t>
            </a:r>
            <a:r>
              <a:rPr lang="sr-Latn-R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granicama</a:t>
            </a:r>
            <a:r>
              <a:rPr lang="en-US" dirty="0"/>
              <a:t> </a:t>
            </a:r>
            <a:r>
              <a:rPr lang="en-US" dirty="0" err="1"/>
              <a:t>zrna</a:t>
            </a:r>
            <a:r>
              <a:rPr lang="en-US" dirty="0"/>
              <a:t> </a:t>
            </a:r>
            <a:r>
              <a:rPr lang="en-US" dirty="0" err="1"/>
              <a:t>izaziva</a:t>
            </a:r>
            <a:r>
              <a:rPr lang="en-US" dirty="0"/>
              <a:t> </a:t>
            </a:r>
            <a:r>
              <a:rPr lang="en-US" dirty="0" err="1"/>
              <a:t>nisku</a:t>
            </a:r>
            <a:r>
              <a:rPr lang="en-US" dirty="0"/>
              <a:t> </a:t>
            </a:r>
            <a:r>
              <a:rPr lang="en-US" dirty="0" err="1"/>
              <a:t>deformabilnst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FU </a:t>
            </a:r>
            <a:r>
              <a:rPr lang="en-US" dirty="0" err="1"/>
              <a:t>i</a:t>
            </a:r>
            <a:r>
              <a:rPr lang="en-US" dirty="0"/>
              <a:t> FN </a:t>
            </a:r>
            <a:r>
              <a:rPr lang="en-US" dirty="0" err="1"/>
              <a:t>čelika</a:t>
            </a:r>
            <a:r>
              <a:rPr lang="en-US" dirty="0"/>
              <a:t>.</a:t>
            </a:r>
          </a:p>
          <a:p>
            <a:r>
              <a:rPr lang="en-US" dirty="0" err="1"/>
              <a:t>Veća</a:t>
            </a:r>
            <a:r>
              <a:rPr lang="en-US" dirty="0"/>
              <a:t> </a:t>
            </a:r>
            <a:r>
              <a:rPr lang="en-US" dirty="0" err="1"/>
              <a:t>debljina</a:t>
            </a:r>
            <a:r>
              <a:rPr lang="en-US" dirty="0"/>
              <a:t>: </a:t>
            </a:r>
            <a:r>
              <a:rPr lang="en-US" dirty="0" err="1"/>
              <a:t>daje</a:t>
            </a:r>
            <a:r>
              <a:rPr lang="en-US" dirty="0"/>
              <a:t> </a:t>
            </a:r>
            <a:r>
              <a:rPr lang="en-US" dirty="0" err="1"/>
              <a:t>veću</a:t>
            </a:r>
            <a:r>
              <a:rPr lang="en-US" dirty="0"/>
              <a:t> </a:t>
            </a:r>
            <a:r>
              <a:rPr lang="en-US" dirty="0" err="1"/>
              <a:t>brzina</a:t>
            </a:r>
            <a:r>
              <a:rPr lang="en-US" dirty="0"/>
              <a:t> </a:t>
            </a:r>
            <a:r>
              <a:rPr lang="en-US" dirty="0" err="1"/>
              <a:t>hlađenja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zakaljenja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9BDCD-66A6-47F3-A8F9-C77F14E52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25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9BDCD-66A6-47F3-A8F9-C77F14E522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85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5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0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3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5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5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8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4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2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5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6D66F-E1E5-416C-B5E8-E9B61506A5A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BBA60-0570-4497-B9BC-4B78D7817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1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440" y="3244462"/>
            <a:ext cx="10668000" cy="2387600"/>
          </a:xfrm>
        </p:spPr>
        <p:txBody>
          <a:bodyPr>
            <a:normAutofit fontScale="90000"/>
          </a:bodyPr>
          <a:lstStyle/>
          <a:p>
            <a:br>
              <a:rPr lang="sr-Latn-RS" b="1" i="1" dirty="0"/>
            </a:br>
            <a:br>
              <a:rPr lang="sr-Latn-RS" b="1" i="1" dirty="0"/>
            </a:br>
            <a:br>
              <a:rPr lang="sr-Latn-RS" b="1" i="1" dirty="0"/>
            </a:br>
            <a:br>
              <a:rPr lang="sr-Latn-RS" b="1" i="1" dirty="0"/>
            </a:br>
            <a:r>
              <a:rPr lang="sr-Latn-RS" b="1" i="1" dirty="0"/>
              <a:t>TEHNOLOGIJA SPAJANJA </a:t>
            </a:r>
            <a:br>
              <a:rPr lang="sr-Latn-RS" b="1" i="1" dirty="0"/>
            </a:br>
            <a:r>
              <a:rPr lang="sr-Latn-RS" b="1" i="1" dirty="0"/>
              <a:t>SAVREMENIH MATERIJALA</a:t>
            </a:r>
            <a:br>
              <a:rPr lang="sr-Latn-RS" b="1" dirty="0"/>
            </a:br>
            <a:br>
              <a:rPr lang="sr-Latn-RS" b="1" dirty="0"/>
            </a:br>
            <a:r>
              <a:rPr lang="sr-Latn-RS" b="1" dirty="0"/>
              <a:t>Vežba 1.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31902" y="12539003"/>
            <a:ext cx="2001924" cy="372980"/>
          </a:xfrm>
        </p:spPr>
        <p:txBody>
          <a:bodyPr>
            <a:normAutofit fontScale="25000" lnSpcReduction="20000"/>
          </a:bodyPr>
          <a:lstStyle/>
          <a:p>
            <a:r>
              <a:rPr lang="sr-Latn-RS" sz="3200" b="1" dirty="0"/>
              <a:t>ZAVARLJIVOST NELEGIRANIH KONSTRUKCIONIH ČELIKA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1026" name="Picture 2" descr="https://pbs.twimg.com/profile_images/558150601/ftn_novi_sad_4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413" y="85499"/>
            <a:ext cx="1365640" cy="136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thumb/d/de/Novi_Sad_University.svg/1014px-Novi_Sad_University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499"/>
            <a:ext cx="1373112" cy="138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bcdn-profile-a.akamaihd.net/hprofile-ak-xaf1/v/t1.0-1/c14.14.172.172/s160x160/524538_205257209583495_2136536019_n.jpg?oh=fb36661044651724362e530b74987d5b&amp;oe=563E4F3C&amp;__gda__=1447678716_5ec371ceddccbc24ffa619b59b9c03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355" y="0"/>
            <a:ext cx="1310916" cy="131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473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22" y="23380"/>
            <a:ext cx="7777018" cy="826366"/>
          </a:xfrm>
        </p:spPr>
        <p:txBody>
          <a:bodyPr/>
          <a:lstStyle/>
          <a:p>
            <a:r>
              <a:rPr lang="en-US" b="1" dirty="0" err="1"/>
              <a:t>Predgrevanje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23" y="849746"/>
            <a:ext cx="11127578" cy="576349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Latn-RS" dirty="0"/>
              <a:t>Svrha</a:t>
            </a:r>
            <a:r>
              <a:rPr lang="en-US" dirty="0"/>
              <a:t> </a:t>
            </a:r>
            <a:r>
              <a:rPr lang="sr-Latn-RS" dirty="0" err="1"/>
              <a:t>predgrevanja</a:t>
            </a:r>
            <a:r>
              <a:rPr lang="en-US" dirty="0"/>
              <a:t> je da se</a:t>
            </a:r>
            <a:r>
              <a:rPr lang="sr-Latn-RS" dirty="0"/>
              <a:t> iz zavara</a:t>
            </a:r>
            <a:r>
              <a:rPr lang="en-US" dirty="0"/>
              <a:t> </a:t>
            </a:r>
            <a:r>
              <a:rPr lang="en-US" dirty="0" err="1"/>
              <a:t>oslobodi</a:t>
            </a:r>
            <a:r>
              <a:rPr lang="en-US" dirty="0"/>
              <a:t> </a:t>
            </a:r>
            <a:r>
              <a:rPr lang="sr-Latn-RS" dirty="0"/>
              <a:t>vodonik,</a:t>
            </a:r>
            <a:r>
              <a:rPr lang="en-US" dirty="0"/>
              <a:t> 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sr-Latn-RS" dirty="0"/>
              <a:t>sprečila </a:t>
            </a:r>
            <a:r>
              <a:rPr lang="en-US" dirty="0" err="1"/>
              <a:t>pojava</a:t>
            </a:r>
            <a:r>
              <a:rPr lang="en-US" dirty="0"/>
              <a:t> </a:t>
            </a:r>
            <a:r>
              <a:rPr lang="en-US" dirty="0" err="1"/>
              <a:t>hladnih</a:t>
            </a:r>
            <a:r>
              <a:rPr lang="en-US" dirty="0"/>
              <a:t> </a:t>
            </a:r>
            <a:r>
              <a:rPr lang="en-US" dirty="0" err="1"/>
              <a:t>prslina</a:t>
            </a:r>
            <a:r>
              <a:rPr lang="en-US" dirty="0"/>
              <a:t> </a:t>
            </a:r>
            <a:r>
              <a:rPr lang="en-US" dirty="0" err="1"/>
              <a:t>usled</a:t>
            </a:r>
            <a:r>
              <a:rPr lang="en-US" dirty="0"/>
              <a:t> p</a:t>
            </a:r>
            <a:r>
              <a:rPr lang="sr-Latn-RS" dirty="0"/>
              <a:t>risustva</a:t>
            </a:r>
            <a:r>
              <a:rPr lang="en-US" dirty="0"/>
              <a:t> </a:t>
            </a:r>
            <a:r>
              <a:rPr lang="sr-Latn-RS" dirty="0"/>
              <a:t>vodonika</a:t>
            </a:r>
            <a:r>
              <a:rPr lang="en-US" dirty="0"/>
              <a:t>. </a:t>
            </a:r>
            <a:endParaRPr lang="sr-Latn-RS" dirty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en-US" u="sng" dirty="0"/>
              <a:t>Na </a:t>
            </a:r>
            <a:r>
              <a:rPr lang="en-US" u="sng" dirty="0" err="1"/>
              <a:t>pojavu</a:t>
            </a:r>
            <a:r>
              <a:rPr lang="en-US" u="sng" dirty="0"/>
              <a:t> </a:t>
            </a:r>
            <a:r>
              <a:rPr lang="en-US" u="sng" dirty="0" err="1"/>
              <a:t>hladnih</a:t>
            </a:r>
            <a:r>
              <a:rPr lang="en-US" u="sng" dirty="0"/>
              <a:t> </a:t>
            </a:r>
            <a:r>
              <a:rPr lang="en-US" u="sng" dirty="0" err="1"/>
              <a:t>prslina</a:t>
            </a:r>
            <a:r>
              <a:rPr lang="en-US" u="sng" dirty="0"/>
              <a:t> </a:t>
            </a:r>
            <a:r>
              <a:rPr lang="en-US" u="sng" dirty="0" err="1"/>
              <a:t>utiču</a:t>
            </a:r>
            <a:r>
              <a:rPr lang="en-US" u="sng" dirty="0"/>
              <a:t> </a:t>
            </a:r>
            <a:r>
              <a:rPr lang="en-US" u="sng" dirty="0" err="1"/>
              <a:t>sledeći</a:t>
            </a:r>
            <a:r>
              <a:rPr lang="en-US" u="sng" dirty="0"/>
              <a:t> </a:t>
            </a:r>
            <a:r>
              <a:rPr lang="en-US" u="sng" dirty="0" err="1"/>
              <a:t>faktori</a:t>
            </a:r>
            <a:r>
              <a:rPr lang="en-US" u="sng" dirty="0"/>
              <a:t>: </a:t>
            </a:r>
            <a:endParaRPr lang="sr-Latn-RS" u="sng" dirty="0"/>
          </a:p>
          <a:p>
            <a:r>
              <a:rPr lang="en-US" dirty="0" err="1"/>
              <a:t>hemijski</a:t>
            </a:r>
            <a:r>
              <a:rPr lang="en-US" dirty="0"/>
              <a:t> </a:t>
            </a:r>
            <a:r>
              <a:rPr lang="en-US" dirty="0" err="1"/>
              <a:t>sastav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debljina</a:t>
            </a:r>
            <a:r>
              <a:rPr lang="en-US" dirty="0"/>
              <a:t> </a:t>
            </a:r>
            <a:r>
              <a:rPr lang="en-US" dirty="0" err="1"/>
              <a:t>osnovnog</a:t>
            </a:r>
            <a:r>
              <a:rPr lang="en-US" dirty="0"/>
              <a:t> </a:t>
            </a:r>
            <a:r>
              <a:rPr lang="en-US" dirty="0" err="1"/>
              <a:t>metala</a:t>
            </a:r>
            <a:r>
              <a:rPr lang="en-US" dirty="0"/>
              <a:t>, </a:t>
            </a:r>
            <a:r>
              <a:rPr lang="en-US" dirty="0" err="1"/>
              <a:t>ploče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debljina</a:t>
            </a:r>
            <a:r>
              <a:rPr lang="en-US" dirty="0"/>
              <a:t> </a:t>
            </a:r>
            <a:r>
              <a:rPr lang="en-US" dirty="0" err="1"/>
              <a:t>zida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vodonika</a:t>
            </a:r>
            <a:r>
              <a:rPr lang="en-US" dirty="0"/>
              <a:t> u </a:t>
            </a:r>
            <a:r>
              <a:rPr lang="en-US" dirty="0" err="1"/>
              <a:t>metalu</a:t>
            </a:r>
            <a:r>
              <a:rPr lang="en-US" dirty="0"/>
              <a:t> </a:t>
            </a:r>
            <a:r>
              <a:rPr lang="en-US" dirty="0" err="1"/>
              <a:t>šava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uneta</a:t>
            </a:r>
            <a:r>
              <a:rPr lang="en-US" dirty="0"/>
              <a:t> </a:t>
            </a:r>
            <a:r>
              <a:rPr lang="en-US" dirty="0" err="1"/>
              <a:t>toplota</a:t>
            </a:r>
            <a:r>
              <a:rPr lang="en-US" dirty="0"/>
              <a:t> </a:t>
            </a:r>
            <a:r>
              <a:rPr lang="en-US" dirty="0" err="1"/>
              <a:t>zavarivanj</a:t>
            </a:r>
            <a:r>
              <a:rPr lang="sr-Latn-RS" dirty="0"/>
              <a:t>a</a:t>
            </a:r>
          </a:p>
          <a:p>
            <a:r>
              <a:rPr lang="sr-Latn-RS" dirty="0"/>
              <a:t>z</a:t>
            </a:r>
            <a:r>
              <a:rPr lang="en-US" dirty="0" err="1"/>
              <a:t>aostal</a:t>
            </a:r>
            <a:r>
              <a:rPr lang="sr-Latn-RS" dirty="0"/>
              <a:t>i naponi u šavu</a:t>
            </a:r>
          </a:p>
          <a:p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koncentracije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sr-Latn-RS" dirty="0"/>
              <a:t>zarezima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vrhu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korenu</a:t>
            </a:r>
            <a:r>
              <a:rPr lang="en-US" dirty="0"/>
              <a:t> </a:t>
            </a:r>
            <a:r>
              <a:rPr lang="en-US" dirty="0" err="1"/>
              <a:t>zavara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oblik</a:t>
            </a:r>
            <a:r>
              <a:rPr lang="en-US" dirty="0"/>
              <a:t> </a:t>
            </a:r>
            <a:r>
              <a:rPr lang="en-US" dirty="0" err="1"/>
              <a:t>žleba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prolaza</a:t>
            </a:r>
            <a:endParaRPr lang="sr-Latn-RS" dirty="0"/>
          </a:p>
          <a:p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predgrevanja</a:t>
            </a:r>
            <a:r>
              <a:rPr lang="sr-Latn-RS" dirty="0"/>
              <a:t> </a:t>
            </a:r>
            <a:r>
              <a:rPr lang="en-US" dirty="0"/>
              <a:t>(</a:t>
            </a:r>
            <a:r>
              <a:rPr lang="en-US" dirty="0" err="1"/>
              <a:t>stepen</a:t>
            </a:r>
            <a:r>
              <a:rPr lang="en-US" dirty="0"/>
              <a:t> </a:t>
            </a:r>
            <a:r>
              <a:rPr lang="en-US" dirty="0" err="1"/>
              <a:t>zagrevanja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širina</a:t>
            </a:r>
            <a:r>
              <a:rPr lang="en-US" dirty="0"/>
              <a:t> </a:t>
            </a:r>
            <a:r>
              <a:rPr lang="en-US" dirty="0" err="1"/>
              <a:t>zagrevanja</a:t>
            </a:r>
            <a:r>
              <a:rPr lang="en-US" dirty="0"/>
              <a:t>) </a:t>
            </a:r>
            <a:endParaRPr lang="sr-Latn-RS" dirty="0"/>
          </a:p>
          <a:p>
            <a:r>
              <a:rPr lang="en-US" dirty="0" err="1"/>
              <a:t>spoljna</a:t>
            </a:r>
            <a:r>
              <a:rPr lang="en-US" dirty="0"/>
              <a:t> </a:t>
            </a:r>
            <a:r>
              <a:rPr lang="en-US" dirty="0" err="1"/>
              <a:t>temperatura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naknadno</a:t>
            </a:r>
            <a:r>
              <a:rPr lang="en-US" dirty="0"/>
              <a:t> </a:t>
            </a:r>
            <a:r>
              <a:rPr lang="en-US" dirty="0" err="1"/>
              <a:t>zagrevanje</a:t>
            </a:r>
            <a:r>
              <a:rPr lang="en-US" dirty="0"/>
              <a:t> </a:t>
            </a:r>
            <a:r>
              <a:rPr lang="sr-Latn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39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5" y="1"/>
            <a:ext cx="8988190" cy="682388"/>
          </a:xfrm>
        </p:spPr>
        <p:txBody>
          <a:bodyPr>
            <a:normAutofit fontScale="90000"/>
          </a:bodyPr>
          <a:lstStyle/>
          <a:p>
            <a:r>
              <a:rPr lang="sr-Latn-RS" b="1" dirty="0"/>
              <a:t>Ekvivalentni sadržaj ugljenika- C</a:t>
            </a:r>
            <a:r>
              <a:rPr lang="sr-Latn-RS" sz="2400" b="1" dirty="0"/>
              <a:t>EKV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7925"/>
            <a:ext cx="10672549" cy="2867663"/>
          </a:xfrm>
        </p:spPr>
        <p:txBody>
          <a:bodyPr>
            <a:normAutofit/>
          </a:bodyPr>
          <a:lstStyle/>
          <a:p>
            <a:r>
              <a:rPr lang="sr-Latn-RS" dirty="0"/>
              <a:t>Glavni pokazatelj </a:t>
            </a:r>
            <a:r>
              <a:rPr lang="sr-Latn-RS" dirty="0" err="1"/>
              <a:t>zavarivosti</a:t>
            </a:r>
            <a:r>
              <a:rPr lang="sr-Latn-RS" dirty="0"/>
              <a:t> je ekvivalentni sadržaj ugljenika C</a:t>
            </a:r>
            <a:r>
              <a:rPr lang="sr-Latn-RS" sz="1800" dirty="0"/>
              <a:t>EKV</a:t>
            </a:r>
          </a:p>
          <a:p>
            <a:r>
              <a:rPr lang="sr-Latn-CS" dirty="0"/>
              <a:t>Što je </a:t>
            </a:r>
            <a:r>
              <a:rPr lang="en-US" dirty="0"/>
              <a:t>C</a:t>
            </a:r>
            <a:r>
              <a:rPr lang="en-US" baseline="-25000" dirty="0"/>
              <a:t>EKV</a:t>
            </a:r>
            <a:r>
              <a:rPr lang="sr-Latn-CS" dirty="0"/>
              <a:t> veći, </a:t>
            </a:r>
            <a:r>
              <a:rPr lang="sr-Latn-CS" dirty="0" err="1"/>
              <a:t>zavarljivost</a:t>
            </a:r>
            <a:r>
              <a:rPr lang="sr-Latn-CS" dirty="0"/>
              <a:t> je lošija</a:t>
            </a:r>
          </a:p>
          <a:p>
            <a:r>
              <a:rPr lang="sr-Latn-CS" dirty="0"/>
              <a:t>Pri većem C</a:t>
            </a:r>
            <a:r>
              <a:rPr lang="sr-Latn-CS" baseline="-25000" dirty="0"/>
              <a:t>EKV</a:t>
            </a:r>
            <a:r>
              <a:rPr lang="sr-Latn-CS" dirty="0"/>
              <a:t>, čelik je skloniji pojavi vrućih i hladnih </a:t>
            </a:r>
            <a:r>
              <a:rPr lang="sr-Latn-CS" dirty="0" err="1"/>
              <a:t>prslina</a:t>
            </a:r>
            <a:r>
              <a:rPr lang="sr-Latn-CS" dirty="0"/>
              <a:t>, pa je potrebno primeniti mere predostrožnosti</a:t>
            </a:r>
            <a:r>
              <a:rPr lang="en-US" dirty="0"/>
              <a:t> – </a:t>
            </a:r>
            <a:r>
              <a:rPr lang="en-US" dirty="0" err="1"/>
              <a:t>opasnost</a:t>
            </a:r>
            <a:r>
              <a:rPr lang="en-US" dirty="0"/>
              <a:t> od </a:t>
            </a:r>
            <a:r>
              <a:rPr lang="en-US" dirty="0" err="1"/>
              <a:t>zakaljenja</a:t>
            </a:r>
            <a:r>
              <a:rPr lang="en-US" dirty="0"/>
              <a:t> (</a:t>
            </a:r>
            <a:r>
              <a:rPr lang="en-US" dirty="0" err="1"/>
              <a:t>pojava</a:t>
            </a:r>
            <a:r>
              <a:rPr lang="en-US" dirty="0"/>
              <a:t> </a:t>
            </a:r>
            <a:r>
              <a:rPr lang="en-US" dirty="0" err="1"/>
              <a:t>krtog</a:t>
            </a:r>
            <a:r>
              <a:rPr lang="en-US" dirty="0"/>
              <a:t> </a:t>
            </a:r>
            <a:r>
              <a:rPr lang="en-US" dirty="0" err="1"/>
              <a:t>martenzita</a:t>
            </a:r>
            <a:r>
              <a:rPr lang="en-US" dirty="0"/>
              <a:t> u ZUT-u)</a:t>
            </a:r>
            <a:endParaRPr lang="sr-Latn-RS" dirty="0"/>
          </a:p>
          <a:p>
            <a:endParaRPr lang="sr-Latn-C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2849207"/>
            <a:ext cx="120100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dirty="0"/>
              <a:t>posebno</a:t>
            </a:r>
            <a:r>
              <a:rPr lang="en-US" dirty="0"/>
              <a:t> </a:t>
            </a:r>
            <a:r>
              <a:rPr lang="sr-Latn-RS" dirty="0"/>
              <a:t>je </a:t>
            </a:r>
            <a:r>
              <a:rPr lang="en-US" dirty="0" err="1"/>
              <a:t>važno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 </a:t>
            </a:r>
            <a:r>
              <a:rPr lang="en-US" dirty="0" err="1"/>
              <a:t>povišene</a:t>
            </a:r>
            <a:r>
              <a:rPr lang="en-US" dirty="0"/>
              <a:t> </a:t>
            </a:r>
            <a:r>
              <a:rPr lang="en-US" dirty="0" err="1"/>
              <a:t>čvrstoće</a:t>
            </a:r>
            <a:r>
              <a:rPr lang="en-US" dirty="0"/>
              <a:t>, </a:t>
            </a:r>
            <a:r>
              <a:rPr lang="sr-Latn-RS" dirty="0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pokazuju</a:t>
            </a:r>
            <a:r>
              <a:rPr lang="en-US" dirty="0"/>
              <a:t> </a:t>
            </a:r>
            <a:r>
              <a:rPr lang="en-US" dirty="0" err="1"/>
              <a:t>sklonost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zakaljivanju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hladnim</a:t>
            </a:r>
            <a:r>
              <a:rPr lang="en-US" dirty="0"/>
              <a:t> p</a:t>
            </a:r>
            <a:r>
              <a:rPr lang="sr-Latn-RS" dirty="0"/>
              <a:t>rslinama</a:t>
            </a:r>
            <a:r>
              <a:rPr lang="en-US" dirty="0"/>
              <a:t>.</a:t>
            </a:r>
            <a:endParaRPr lang="sr-Latn-RS" dirty="0"/>
          </a:p>
          <a:p>
            <a:r>
              <a:rPr lang="en-US" dirty="0"/>
              <a:t> </a:t>
            </a:r>
            <a:r>
              <a:rPr lang="en-US" dirty="0" err="1"/>
              <a:t>Uglj</a:t>
            </a:r>
            <a:r>
              <a:rPr lang="sr-Latn-RS" dirty="0"/>
              <a:t>enik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značajan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sr-Latn-RS" dirty="0"/>
              <a:t>i</a:t>
            </a:r>
            <a:r>
              <a:rPr lang="en-US" dirty="0" err="1"/>
              <a:t>caj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strukturu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mehanička</a:t>
            </a:r>
            <a:r>
              <a:rPr lang="en-US" dirty="0"/>
              <a:t> </a:t>
            </a:r>
            <a:r>
              <a:rPr lang="en-US" dirty="0" err="1"/>
              <a:t>svojstva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. </a:t>
            </a:r>
            <a:r>
              <a:rPr lang="sr-Latn-RS" dirty="0"/>
              <a:t>Obzirom</a:t>
            </a:r>
            <a:r>
              <a:rPr lang="en-US" dirty="0"/>
              <a:t> da u </a:t>
            </a:r>
            <a:r>
              <a:rPr lang="en-US" dirty="0" err="1"/>
              <a:t>velikoj</a:t>
            </a:r>
            <a:r>
              <a:rPr lang="en-US" dirty="0"/>
              <a:t> </a:t>
            </a:r>
            <a:r>
              <a:rPr lang="en-US" dirty="0" err="1"/>
              <a:t>meri</a:t>
            </a:r>
            <a:r>
              <a:rPr lang="en-US" dirty="0"/>
              <a:t> </a:t>
            </a:r>
            <a:r>
              <a:rPr lang="en-US" dirty="0" err="1"/>
              <a:t>povećava</a:t>
            </a:r>
            <a:r>
              <a:rPr lang="en-US" dirty="0"/>
              <a:t> </a:t>
            </a:r>
            <a:r>
              <a:rPr lang="en-US" dirty="0" err="1"/>
              <a:t>tvrdoću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čvrstoću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, </a:t>
            </a:r>
            <a:r>
              <a:rPr lang="en-US" dirty="0" err="1"/>
              <a:t>uglj</a:t>
            </a:r>
            <a:r>
              <a:rPr lang="sr-Latn-RS" dirty="0"/>
              <a:t>en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odlučujući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sr-Latn-RS" dirty="0"/>
              <a:t>i</a:t>
            </a:r>
            <a:r>
              <a:rPr lang="en-US" dirty="0" err="1"/>
              <a:t>caj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njegovu</a:t>
            </a:r>
            <a:r>
              <a:rPr lang="en-US" dirty="0"/>
              <a:t> </a:t>
            </a:r>
            <a:r>
              <a:rPr lang="en-US" dirty="0" err="1"/>
              <a:t>zavarljivost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/>
              <a:t>Sa </a:t>
            </a:r>
            <a:r>
              <a:rPr lang="sr-Latn-RS" dirty="0"/>
              <a:t>aspekta</a:t>
            </a:r>
            <a:r>
              <a:rPr lang="en-US" dirty="0"/>
              <a:t> </a:t>
            </a:r>
            <a:r>
              <a:rPr lang="en-US" dirty="0" err="1"/>
              <a:t>zavarivanja</a:t>
            </a:r>
            <a:r>
              <a:rPr lang="en-US" dirty="0"/>
              <a:t> </a:t>
            </a:r>
            <a:r>
              <a:rPr lang="en-US" dirty="0" err="1"/>
              <a:t>poželjno</a:t>
            </a:r>
            <a:r>
              <a:rPr lang="en-US" dirty="0"/>
              <a:t> je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niži</a:t>
            </a:r>
            <a:r>
              <a:rPr lang="en-US" dirty="0"/>
              <a:t> </a:t>
            </a:r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uglj</a:t>
            </a:r>
            <a:r>
              <a:rPr lang="sr-Latn-RS" dirty="0"/>
              <a:t>en</a:t>
            </a:r>
            <a:r>
              <a:rPr lang="en-US" dirty="0" err="1"/>
              <a:t>ika</a:t>
            </a:r>
            <a:r>
              <a:rPr lang="en-US" dirty="0"/>
              <a:t> u </a:t>
            </a:r>
            <a:r>
              <a:rPr lang="en-US" dirty="0" err="1"/>
              <a:t>čeliku</a:t>
            </a:r>
            <a:r>
              <a:rPr lang="en-US" dirty="0"/>
              <a:t>. U </a:t>
            </a:r>
            <a:r>
              <a:rPr lang="sr-Latn-RS" dirty="0"/>
              <a:t>zavisnosti koliki je </a:t>
            </a:r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uglj</a:t>
            </a:r>
            <a:r>
              <a:rPr lang="sr-Latn-RS" dirty="0"/>
              <a:t>en</a:t>
            </a:r>
            <a:r>
              <a:rPr lang="en-US" dirty="0" err="1"/>
              <a:t>ika</a:t>
            </a:r>
            <a:r>
              <a:rPr lang="en-US" dirty="0"/>
              <a:t> u </a:t>
            </a:r>
            <a:r>
              <a:rPr lang="en-US" dirty="0" err="1"/>
              <a:t>čeliku</a:t>
            </a:r>
            <a:r>
              <a:rPr lang="en-US" dirty="0"/>
              <a:t>, </a:t>
            </a:r>
            <a:r>
              <a:rPr lang="en-US" dirty="0" err="1"/>
              <a:t>koristi</a:t>
            </a:r>
            <a:r>
              <a:rPr lang="en-US" dirty="0"/>
              <a:t> se </a:t>
            </a:r>
            <a:r>
              <a:rPr lang="en-US" dirty="0" err="1"/>
              <a:t>odgovarajuća</a:t>
            </a:r>
            <a:r>
              <a:rPr lang="en-US" dirty="0"/>
              <a:t> </a:t>
            </a:r>
            <a:r>
              <a:rPr lang="en-US" dirty="0" err="1"/>
              <a:t>eksperimentalno</a:t>
            </a:r>
            <a:r>
              <a:rPr lang="en-US" dirty="0"/>
              <a:t> </a:t>
            </a:r>
            <a:r>
              <a:rPr lang="en-US" dirty="0" err="1"/>
              <a:t>dobi</a:t>
            </a:r>
            <a:r>
              <a:rPr lang="sr-Latn-RS" dirty="0"/>
              <a:t>j</a:t>
            </a:r>
            <a:r>
              <a:rPr lang="en-US" dirty="0" err="1"/>
              <a:t>ena</a:t>
            </a:r>
            <a:r>
              <a:rPr lang="en-US" dirty="0"/>
              <a:t> formula </a:t>
            </a:r>
            <a:r>
              <a:rPr lang="en-US" dirty="0" err="1"/>
              <a:t>navedena</a:t>
            </a:r>
            <a:r>
              <a:rPr lang="en-US" dirty="0"/>
              <a:t> u </a:t>
            </a:r>
            <a:r>
              <a:rPr lang="en-US" dirty="0" err="1"/>
              <a:t>sledećoj</a:t>
            </a:r>
            <a:r>
              <a:rPr lang="en-US" dirty="0"/>
              <a:t> </a:t>
            </a:r>
            <a:r>
              <a:rPr lang="en-US" dirty="0" err="1"/>
              <a:t>tablici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4443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505" t="23422" r="63970" b="15446"/>
          <a:stretch/>
        </p:blipFill>
        <p:spPr>
          <a:xfrm>
            <a:off x="623008" y="476251"/>
            <a:ext cx="10317753" cy="945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64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505" t="23422" r="63970" b="15446"/>
          <a:stretch/>
        </p:blipFill>
        <p:spPr>
          <a:xfrm>
            <a:off x="537283" y="-3876674"/>
            <a:ext cx="10317753" cy="945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57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78" y="0"/>
            <a:ext cx="10515600" cy="1325563"/>
          </a:xfrm>
        </p:spPr>
        <p:txBody>
          <a:bodyPr/>
          <a:lstStyle/>
          <a:p>
            <a:r>
              <a:rPr lang="sr-Latn-RS" b="1" dirty="0"/>
              <a:t>Ugljenikov ekvivalent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60278" y="1170532"/>
                <a:ext cx="11854218" cy="568746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sr-Latn-RS" dirty="0"/>
                  <a:t>Najčešće je u upotrebi MIZ (IIW):</a:t>
                </a:r>
                <a:endParaRPr lang="en-US" dirty="0"/>
              </a:p>
              <a:p>
                <a:endParaRPr lang="sr-Latn-C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Latn-CS" sz="3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𝐸𝐾𝑉</m:t>
                          </m:r>
                        </m:sub>
                      </m:sSub>
                      <m:r>
                        <a:rPr lang="sr-Latn-RS" sz="3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3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sr-Latn-RS" sz="3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r-Latn-R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𝑀𝑛</m:t>
                          </m:r>
                        </m:num>
                        <m:den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sr-Latn-RS" sz="3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r-Latn-R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𝐶𝑟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𝑀𝑜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sr-Latn-RS" sz="3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sr-Latn-R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𝑁𝑖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𝐶𝑢</m:t>
                          </m:r>
                        </m:num>
                        <m:den>
                          <m:r>
                            <a:rPr lang="sr-Latn-RS" sz="30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sr-Latn-CS" sz="3000" dirty="0"/>
              </a:p>
              <a:p>
                <a:endParaRPr lang="sr-Latn-CS" dirty="0"/>
              </a:p>
              <a:p>
                <a:r>
                  <a:rPr lang="sr-Latn-CS" dirty="0"/>
                  <a:t>Na osnovu ekvivalentnog ugljenika iz tabela se određuju </a:t>
                </a:r>
                <a:r>
                  <a:rPr lang="sr-Latn-CS" i="1" dirty="0"/>
                  <a:t>Pokazatelj zavarljivosti i Broj termičke stogosti (BTS) </a:t>
                </a:r>
                <a:r>
                  <a:rPr lang="sr-Latn-CS" dirty="0"/>
                  <a:t>kao i </a:t>
                </a:r>
                <a:r>
                  <a:rPr lang="sr-Latn-CS" i="1" dirty="0"/>
                  <a:t>Temperatura predgrevanja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sr-Latn-RS" sz="3500" b="0" i="0" smtClean="0">
                          <a:latin typeface="Cambria Math" panose="02040503050406030204" pitchFamily="18" charset="0"/>
                        </a:rPr>
                        <m:t>BTS</m:t>
                      </m:r>
                      <m:r>
                        <a:rPr lang="sr-Latn-RS" sz="35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r-Latn-RS" sz="35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r-Latn-RS" sz="35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RS" sz="35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sr-Latn-RS" sz="35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r-Latn-RS" sz="35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sr-Latn-RS" sz="35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sr-Latn-RS" sz="35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sr-Latn-RS" sz="3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nor/>
                            </m:rPr>
                            <a:rPr lang="sr-Latn-RS" sz="3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sr-Latn-RS" sz="3500" b="0" i="0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num>
                        <m:den>
                          <m:sSub>
                            <m:sSubPr>
                              <m:ctrlPr>
                                <a:rPr lang="sr-Latn-RS" sz="35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sr-Latn-RS" sz="35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sr-Latn-RS" sz="35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sr-Latn-CS" sz="3500" dirty="0"/>
              </a:p>
              <a:p>
                <a:r>
                  <a:rPr lang="sr-Latn-CS" i="1" dirty="0"/>
                  <a:t> d</a:t>
                </a:r>
                <a:r>
                  <a:rPr lang="sr-Latn-CS" sz="1600" i="1" dirty="0"/>
                  <a:t>1</a:t>
                </a:r>
                <a:r>
                  <a:rPr lang="sr-Latn-CS" i="1" dirty="0"/>
                  <a:t>, d</a:t>
                </a:r>
                <a:r>
                  <a:rPr lang="sr-Latn-CS" sz="1600" i="1" dirty="0"/>
                  <a:t>2</a:t>
                </a:r>
                <a:r>
                  <a:rPr lang="sr-Latn-CS" i="1" dirty="0"/>
                  <a:t>, d</a:t>
                </a:r>
                <a:r>
                  <a:rPr lang="sr-Latn-CS" sz="1800" i="1" dirty="0"/>
                  <a:t>3 </a:t>
                </a:r>
                <a:r>
                  <a:rPr lang="sr-Latn-CS" i="1" dirty="0"/>
                  <a:t>–debljine elemenata spoja</a:t>
                </a:r>
              </a:p>
              <a:p>
                <a:r>
                  <a:rPr lang="sr-Latn-CS" i="1" dirty="0"/>
                  <a:t>n</a:t>
                </a:r>
                <a:r>
                  <a:rPr lang="sr-Latn-CS" sz="1700" i="1" dirty="0"/>
                  <a:t>p</a:t>
                </a:r>
                <a:r>
                  <a:rPr lang="sr-Latn-CS" i="1" dirty="0"/>
                  <a:t>- broj pravaca odvođenja toplote</a:t>
                </a:r>
              </a:p>
              <a:p>
                <a:r>
                  <a:rPr lang="sr-Latn-CS" i="1" dirty="0"/>
                  <a:t>n</a:t>
                </a:r>
                <a:r>
                  <a:rPr lang="sr-Latn-CS" sz="1700" i="1" dirty="0"/>
                  <a:t>e</a:t>
                </a:r>
                <a:r>
                  <a:rPr lang="sr-Latn-CS" i="1" dirty="0"/>
                  <a:t>- broj elemenata spoja</a:t>
                </a:r>
              </a:p>
              <a:p>
                <a:pPr marL="0" indent="0">
                  <a:buNone/>
                </a:pPr>
                <a:endParaRPr lang="sr-Latn-CS" i="1" dirty="0"/>
              </a:p>
              <a:p>
                <a:pPr marL="514350" indent="-514350">
                  <a:buNone/>
                </a:pPr>
                <a:r>
                  <a:rPr lang="sr-Latn-CS" dirty="0"/>
                  <a:t>	</a:t>
                </a:r>
              </a:p>
              <a:p>
                <a:pPr marL="514350" indent="-514350">
                  <a:buNone/>
                </a:pPr>
                <a:endParaRPr lang="sr-Latn-C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278" y="1170532"/>
                <a:ext cx="11854218" cy="5687468"/>
              </a:xfrm>
              <a:blipFill>
                <a:blip r:embed="rId2"/>
                <a:stretch>
                  <a:fillRect l="-926" t="-2680" r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4365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b="1" dirty="0"/>
              <a:t>Pokazatelj zavarljivosti čelika     Broj termičke strogosti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02" y="2043793"/>
            <a:ext cx="6052871" cy="2027626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973" y="1392238"/>
            <a:ext cx="6061536" cy="4344315"/>
          </a:xfrm>
        </p:spPr>
      </p:pic>
      <p:sp>
        <p:nvSpPr>
          <p:cNvPr id="8" name="TextBox 7"/>
          <p:cNvSpPr txBox="1"/>
          <p:nvPr/>
        </p:nvSpPr>
        <p:spPr>
          <a:xfrm>
            <a:off x="1619250" y="276225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err="1"/>
              <a:t>Predgrevanje</a:t>
            </a:r>
            <a:r>
              <a:rPr lang="sr-Latn-RS" dirty="0"/>
              <a:t> prama BWRA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348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/>
              <a:t>Temperatura predgrevanja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058" y="1220741"/>
            <a:ext cx="6918568" cy="943089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702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51" y="0"/>
            <a:ext cx="10515600" cy="1325563"/>
          </a:xfrm>
        </p:spPr>
        <p:txBody>
          <a:bodyPr/>
          <a:lstStyle/>
          <a:p>
            <a:r>
              <a:rPr lang="sr-Latn-RS" b="1" dirty="0"/>
              <a:t>Metoda C-ekvivalenta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351" y="1420184"/>
            <a:ext cx="10515600" cy="4351338"/>
          </a:xfrm>
        </p:spPr>
        <p:txBody>
          <a:bodyPr/>
          <a:lstStyle/>
          <a:p>
            <a:r>
              <a:rPr lang="sr-Latn-RS" dirty="0"/>
              <a:t>Primenjuje se za čelike sa: &lt;0,5% C</a:t>
            </a:r>
          </a:p>
          <a:p>
            <a:pPr marL="0" indent="0">
              <a:buNone/>
            </a:pPr>
            <a:r>
              <a:rPr lang="sr-Latn-RS" dirty="0"/>
              <a:t>                                                  &lt;1% Mn</a:t>
            </a:r>
          </a:p>
          <a:p>
            <a:pPr marL="0" indent="0">
              <a:buNone/>
            </a:pPr>
            <a:r>
              <a:rPr lang="sr-Latn-RS" dirty="0"/>
              <a:t>                                                  &lt;1% Cr</a:t>
            </a:r>
          </a:p>
          <a:p>
            <a:pPr marL="0" indent="0">
              <a:buNone/>
            </a:pPr>
            <a:r>
              <a:rPr lang="sr-Latn-RS" dirty="0"/>
              <a:t>                                                  &lt;3,5 Ni</a:t>
            </a:r>
          </a:p>
          <a:p>
            <a:pPr marL="0" indent="0">
              <a:buNone/>
            </a:pPr>
            <a:r>
              <a:rPr lang="sr-Latn-RS" dirty="0"/>
              <a:t>                                                   &lt;0,6 Mo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706" y="0"/>
            <a:ext cx="5454344" cy="68785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750" y="128506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err="1"/>
              <a:t>Predgrevanje</a:t>
            </a:r>
            <a:r>
              <a:rPr lang="sr-Latn-RS" dirty="0"/>
              <a:t> prama BWRA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625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5125"/>
            <a:ext cx="11252200" cy="1325563"/>
          </a:xfrm>
        </p:spPr>
        <p:txBody>
          <a:bodyPr>
            <a:normAutofit/>
          </a:bodyPr>
          <a:lstStyle/>
          <a:p>
            <a:r>
              <a:rPr lang="sr-Latn-RS" sz="4000" b="1" dirty="0"/>
              <a:t>Proračun temperature predgrevanja po </a:t>
            </a:r>
            <a:r>
              <a:rPr lang="sr-Latn-RS" sz="4000" b="1" dirty="0" err="1"/>
              <a:t>Seferian</a:t>
            </a:r>
            <a:r>
              <a:rPr lang="sr-Latn-RS" sz="4000" b="1" dirty="0"/>
              <a:t>-u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sr-Latn-RS" sz="3600" dirty="0"/>
                  <a:t>Tp=</a:t>
                </a:r>
                <a14:m>
                  <m:oMath xmlns:m="http://schemas.openxmlformats.org/officeDocument/2006/math">
                    <m:r>
                      <a:rPr lang="sr-Latn-RS" sz="3600" b="0" i="1" smtClean="0">
                        <a:latin typeface="Cambria Math" panose="02040503050406030204" pitchFamily="18" charset="0"/>
                      </a:rPr>
                      <m:t>350</m:t>
                    </m:r>
                    <m:r>
                      <a:rPr lang="sr-Latn-R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sr-Latn-R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["/>
                            <m:endChr m:val="]"/>
                            <m:ctrlPr>
                              <a:rPr lang="sr-Latn-R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r-Latn-RS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r>
                          <a:rPr lang="sr-Latn-R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−0,25</m:t>
                        </m:r>
                      </m:e>
                    </m:rad>
                    <m:r>
                      <a:rPr lang="sr-Latn-R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℃</m:t>
                    </m:r>
                  </m:oMath>
                </a14:m>
                <a:endParaRPr lang="sr-Latn-RS" sz="3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sr-Latn-R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sr-Latn-RS" sz="3600" b="0" dirty="0">
                    <a:ea typeface="Cambria Math" panose="02040503050406030204" pitchFamily="18" charset="0"/>
                  </a:rPr>
                  <a:t>- ukupni ekvivalent ugljenika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sr-Latn-R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sr-Latn-R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r-Latn-R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</m:d>
                        </m:e>
                        <m:sub>
                          <m: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sr-Latn-R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sr-Latn-R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r-Latn-R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</m:d>
                        </m:e>
                        <m:sub>
                          <m:r>
                            <a:rPr lang="sr-Latn-R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sr-Latn-RS" sz="3600" b="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  <m:sub>
                        <m: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sr-Latn-RS" sz="3600" b="0" dirty="0">
                    <a:ea typeface="Cambria Math" panose="02040503050406030204" pitchFamily="18" charset="0"/>
                  </a:rPr>
                  <a:t>- hemijski ekvivalent ugljenika%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  <m:sub>
                        <m: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sr-Latn-RS" sz="3600" b="0" dirty="0">
                    <a:ea typeface="Cambria Math" panose="02040503050406030204" pitchFamily="18" charset="0"/>
                  </a:rPr>
                  <a:t>-ekvivalent ugljenika debljine%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  <m:sub>
                        <m: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sr-Latn-RS" sz="3600" b="0" dirty="0"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r-Latn-RS" sz="3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e>
                      <m:sub>
                        <m:r>
                          <a:rPr lang="sr-Latn-R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sr-Latn-R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sr-Latn-R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0,005</m:t>
                    </m:r>
                    <m:r>
                      <a:rPr lang="sr-Latn-R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sr-Latn-R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endParaRPr lang="sr-Latn-RS" sz="36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980"/>
                </a:stretch>
              </a:blipFill>
            </p:spPr>
            <p:txBody>
              <a:bodyPr/>
              <a:lstStyle/>
              <a:p>
                <a:r>
                  <a:rPr lang="sr-Latn-R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25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Zavarljivost ugljeničnih čelika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S235 , S275            Limovi , Šipke , Profili , Cevi</a:t>
            </a:r>
          </a:p>
          <a:p>
            <a:r>
              <a:rPr lang="sr-Latn-RS" dirty="0"/>
              <a:t>Dobro su zavarljivi niskougljenični čelici sa sadržajem  C do 0.25 % ,   Mn do 0.4 % , Si do 0.3 %  , P i S manje od 0.05 % .</a:t>
            </a:r>
          </a:p>
          <a:p>
            <a:r>
              <a:rPr lang="sr-Latn-RS" dirty="0"/>
              <a:t>Kod ugljeničnih  čelika sa većim sadržajem  C od 0.25 % , Mn od 0.4 %</a:t>
            </a:r>
          </a:p>
          <a:p>
            <a:pPr marL="0" indent="0">
              <a:buNone/>
            </a:pPr>
            <a:r>
              <a:rPr lang="sr-Latn-RS" dirty="0"/>
              <a:t>   i Si od 0,3 % procenjuje se zavarljivost </a:t>
            </a:r>
          </a:p>
          <a:p>
            <a:r>
              <a:rPr lang="sr-Latn-RS" dirty="0"/>
              <a:t>Takoðe se procenjuje zavarljivost i za ugljenične čelike koji sadrže  Cr  ili Mo ispod graničnog sadržaja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8082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92228" cy="622103"/>
          </a:xfrm>
        </p:spPr>
        <p:txBody>
          <a:bodyPr>
            <a:normAutofit fontScale="90000"/>
          </a:bodyPr>
          <a:lstStyle/>
          <a:p>
            <a:r>
              <a:rPr lang="sr-Latn-RS" b="1" dirty="0" err="1"/>
              <a:t>Zavarljivost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1183881"/>
            <a:ext cx="11535115" cy="5530818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/>
              <a:t>Jedan od najvažnijih pokazatelja </a:t>
            </a:r>
            <a:r>
              <a:rPr lang="sr-Latn-RS" dirty="0" err="1"/>
              <a:t>zavarljivosti</a:t>
            </a:r>
            <a:r>
              <a:rPr lang="sr-Latn-RS" dirty="0"/>
              <a:t> je otpornost </a:t>
            </a:r>
            <a:r>
              <a:rPr lang="sr-Latn-RS" dirty="0" err="1"/>
              <a:t>zavarenih</a:t>
            </a:r>
            <a:r>
              <a:rPr lang="sr-Latn-RS" dirty="0"/>
              <a:t> spojeva na stvaranje grešaka kao što su </a:t>
            </a:r>
            <a:r>
              <a:rPr lang="sr-Latn-RS" dirty="0" err="1"/>
              <a:t>prsline</a:t>
            </a:r>
            <a:r>
              <a:rPr lang="sr-Latn-RS" dirty="0"/>
              <a:t> (vruće, hladne, </a:t>
            </a:r>
            <a:r>
              <a:rPr lang="sr-Latn-RS" dirty="0" err="1"/>
              <a:t>lamelarne</a:t>
            </a:r>
            <a:r>
              <a:rPr lang="sr-Latn-RS" dirty="0"/>
              <a:t>, nastale zbog naknadnog žarenja). </a:t>
            </a:r>
          </a:p>
          <a:p>
            <a:r>
              <a:rPr lang="sr-Latn-RS" dirty="0"/>
              <a:t>Sposobnost zavarivanja ovih čelika zavisi od pojedinačnih i međusobnih uticaja faktora kao što su: </a:t>
            </a:r>
            <a:endParaRPr lang="en-US" dirty="0"/>
          </a:p>
          <a:p>
            <a:r>
              <a:rPr lang="sr-Latn-RS" dirty="0"/>
              <a:t>- prisustvo segregacija; </a:t>
            </a:r>
            <a:endParaRPr lang="en-US" dirty="0"/>
          </a:p>
          <a:p>
            <a:r>
              <a:rPr lang="sr-Latn-RS" dirty="0"/>
              <a:t>- anizotropija; </a:t>
            </a:r>
            <a:endParaRPr lang="en-US" dirty="0"/>
          </a:p>
          <a:p>
            <a:r>
              <a:rPr lang="sr-Latn-RS" dirty="0"/>
              <a:t>- sklonost ka krtom lomu; </a:t>
            </a:r>
            <a:endParaRPr lang="en-US" dirty="0"/>
          </a:p>
          <a:p>
            <a:r>
              <a:rPr lang="sr-Latn-RS" dirty="0"/>
              <a:t>- sklonosti ka zakaljivanju; </a:t>
            </a:r>
            <a:endParaRPr lang="en-US" dirty="0"/>
          </a:p>
          <a:p>
            <a:r>
              <a:rPr lang="sr-Latn-RS" dirty="0"/>
              <a:t>- sklonost ka starenju;</a:t>
            </a:r>
            <a:endParaRPr lang="en-US" dirty="0"/>
          </a:p>
          <a:p>
            <a:r>
              <a:rPr lang="sr-Latn-RS" dirty="0"/>
              <a:t>- debljina. </a:t>
            </a:r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sr-Latn-RS" dirty="0"/>
              <a:t>Ocena sposobnosti za zavarivanje čelika pretpostavlja uglavnom primenu postupaka zavarivanja topljenjem, što u slučaju nelegiranih konstrukcionih čelika znači primenu E, MAG (ređe TIG) i EPP postupka.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57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Zavarljivost čelika povišene čvrstoće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Cevovodi visokog pritiska , Sudovi pod pritiskom, Elementi drumskih vozila , Železnički vagoni , Cisterne za prevoz gasa, industrijske hale i dr.</a:t>
            </a:r>
          </a:p>
          <a:p>
            <a:r>
              <a:rPr lang="sr-Latn-RS" dirty="0"/>
              <a:t>Za ove čelike je karakteristično da je sadržaj C manji od 0,2 % i da se         nameno dodaju male količine mikrolegirajućih elemenata </a:t>
            </a:r>
          </a:p>
          <a:p>
            <a:pPr marL="0" indent="0">
              <a:buNone/>
            </a:pPr>
            <a:r>
              <a:rPr lang="sr-Latn-RS" dirty="0"/>
              <a:t>   ( Nb, Ti, V, Al, Ta, Zr ) čiji zbirni sadržaj ne prelazi 0,2 %.</a:t>
            </a:r>
          </a:p>
          <a:p>
            <a:r>
              <a:rPr lang="sr-Latn-RS" dirty="0"/>
              <a:t>To su TermoMehanički " TM " valjani čelici debljine manje od 10 mm.</a:t>
            </a:r>
          </a:p>
          <a:p>
            <a:r>
              <a:rPr lang="sr-Latn-RS" dirty="0"/>
              <a:t>Na zavarljivost ovih čelika presudno utiče sklonost ka pojavi hladnih </a:t>
            </a:r>
          </a:p>
          <a:p>
            <a:pPr marL="0" indent="0">
              <a:buNone/>
            </a:pPr>
            <a:r>
              <a:rPr lang="sr-Latn-RS" dirty="0"/>
              <a:t>   prslina.</a:t>
            </a:r>
          </a:p>
        </p:txBody>
      </p:sp>
    </p:spTree>
    <p:extLst>
      <p:ext uri="{BB962C8B-B14F-4D97-AF65-F5344CB8AC3E}">
        <p14:creationId xmlns:p14="http://schemas.microsoft.com/office/powerpoint/2010/main" val="3687697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Zadaci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447800"/>
            <a:ext cx="10960100" cy="47291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r-Latn-RS" dirty="0"/>
              <a:t>Odrediti temperaturu predgrevanja sučeonog spoja zavarenog E postupkom. Osnovni materijal je  S235JRG2 debljine d=48mm. Prečnik rutilne obložene elektrode za koreni prolaz je d</a:t>
            </a:r>
            <a:r>
              <a:rPr lang="sr-Latn-RS" sz="2000" dirty="0"/>
              <a:t>e</a:t>
            </a:r>
            <a:r>
              <a:rPr lang="sr-Latn-RS" dirty="0"/>
              <a:t>=3,25mm. Koristiti metodu proračuna Tp BWRA. </a:t>
            </a:r>
          </a:p>
          <a:p>
            <a:pPr marL="514350" indent="-514350">
              <a:buAutoNum type="arabicPeriod"/>
            </a:pPr>
            <a:r>
              <a:rPr lang="sr-Latn-RS" dirty="0"/>
              <a:t>Odrediti temperaturu predgrevanja sučeonog spoja zavarenog E postupkom. Osnovni materijal je E335 debljine d=50 mm. Prečnik rutilne obložene elektrode za koreni prolaz je d</a:t>
            </a:r>
            <a:r>
              <a:rPr lang="sr-Latn-RS" sz="2000" dirty="0"/>
              <a:t>e</a:t>
            </a:r>
            <a:r>
              <a:rPr lang="sr-Latn-RS" dirty="0"/>
              <a:t>=3,25mm. Koristiti metodu proračuna Tp C- ekvivalent</a:t>
            </a:r>
          </a:p>
          <a:p>
            <a:pPr marL="514350" indent="-514350">
              <a:buAutoNum type="arabicPeriod"/>
            </a:pPr>
            <a:r>
              <a:rPr lang="sr-Latn-RS" dirty="0"/>
              <a:t>Odrediti temperaturu predgrevanja sučeonog spoja avarenog E postupkom. Osnovni materijal je E360 debljine d=50 mm. Koristiti metodu proračuna Tp po Seferian-u.</a:t>
            </a:r>
          </a:p>
        </p:txBody>
      </p:sp>
    </p:spTree>
    <p:extLst>
      <p:ext uri="{BB962C8B-B14F-4D97-AF65-F5344CB8AC3E}">
        <p14:creationId xmlns:p14="http://schemas.microsoft.com/office/powerpoint/2010/main" val="2617433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b="1" dirty="0"/>
              <a:t>HVALA NA PAŽNJI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93739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kobelco-welding.jp/images/education-center/photo/2008-0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124" y="4275295"/>
            <a:ext cx="5033817" cy="214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upload.wikimedia.org/wikipedia/commons/9/99/Steel-with-Hydrogen-Induced-Cracks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45" y="4275294"/>
            <a:ext cx="5033817" cy="218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twi-global.com/EasysiteWeb/getresource.axd?AssetID=9067&amp;type=full&amp;servicetype=In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077" y="341736"/>
            <a:ext cx="4772387" cy="342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twi-global.com/EasysiteWeb/getresource.axd?AssetID=9614&amp;type=full&amp;servicetype=Inli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45" y="341736"/>
            <a:ext cx="5397997" cy="342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80636" y="2991493"/>
            <a:ext cx="1855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/>
              <a:t>Vruća prslina</a:t>
            </a: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7308609" y="2156346"/>
            <a:ext cx="927973" cy="835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82639" y="2730550"/>
            <a:ext cx="2961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/>
              <a:t>Vodonična krtost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463421" y="2054258"/>
            <a:ext cx="272956" cy="655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19299" y="4275294"/>
            <a:ext cx="245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/>
              <a:t>Lamelarna prslina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440963" y="4685814"/>
            <a:ext cx="191068" cy="582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625172" y="3533590"/>
            <a:ext cx="267998" cy="1564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39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eldinganswers.com/wp-content/uploads/2014/06/HAZ-Crack-02-micro-e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95" y="268890"/>
            <a:ext cx="5364735" cy="337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jk2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66" y="268890"/>
            <a:ext cx="5182333" cy="337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ppasapr2005f2b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3848669"/>
            <a:ext cx="4855760" cy="278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9771" y="268890"/>
            <a:ext cx="3885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>
                <a:solidFill>
                  <a:schemeClr val="bg1"/>
                </a:solidFill>
              </a:rPr>
              <a:t>Velika količina ugljenika u 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7209" y="304588"/>
            <a:ext cx="3508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>
                <a:solidFill>
                  <a:schemeClr val="bg1"/>
                </a:solidFill>
              </a:rPr>
              <a:t>Velika koncetracija napona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50477" y="4002444"/>
            <a:ext cx="3508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/>
              <a:t>Velika koncetracija napona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6627209" y="5736566"/>
            <a:ext cx="0" cy="51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022566" y="889103"/>
            <a:ext cx="5768" cy="534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678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69" y="1"/>
            <a:ext cx="4962098" cy="696036"/>
          </a:xfrm>
        </p:spPr>
        <p:txBody>
          <a:bodyPr>
            <a:normAutofit/>
          </a:bodyPr>
          <a:lstStyle/>
          <a:p>
            <a:r>
              <a:rPr lang="en-US" b="1" dirty="0" err="1"/>
              <a:t>Zavarljivost</a:t>
            </a:r>
            <a:r>
              <a:rPr lang="en-US" b="1" dirty="0"/>
              <a:t> </a:t>
            </a:r>
            <a:r>
              <a:rPr lang="en-US" b="1" dirty="0" err="1"/>
              <a:t>može</a:t>
            </a:r>
            <a:r>
              <a:rPr lang="en-US" b="1" dirty="0"/>
              <a:t> </a:t>
            </a:r>
            <a:r>
              <a:rPr lang="en-US" b="1" dirty="0" err="1"/>
              <a:t>biti</a:t>
            </a:r>
            <a:r>
              <a:rPr lang="en-US" b="1" dirty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69" y="696036"/>
            <a:ext cx="11238931" cy="6161964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Dobra</a:t>
            </a:r>
            <a:r>
              <a:rPr lang="sr-Latn-RS" b="1" dirty="0"/>
              <a:t>-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zavarivati</a:t>
            </a:r>
            <a:r>
              <a:rPr lang="en-US" dirty="0"/>
              <a:t> bez </a:t>
            </a:r>
            <a:r>
              <a:rPr lang="en-US" dirty="0" err="1"/>
              <a:t>specijalnih</a:t>
            </a:r>
            <a:r>
              <a:rPr lang="en-US" dirty="0"/>
              <a:t> </a:t>
            </a:r>
            <a:r>
              <a:rPr lang="en-US" dirty="0" err="1"/>
              <a:t>predradnji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mera</a:t>
            </a:r>
            <a:r>
              <a:rPr lang="en-US" dirty="0"/>
              <a:t> </a:t>
            </a:r>
            <a:r>
              <a:rPr lang="en-US" dirty="0" err="1"/>
              <a:t>opreza</a:t>
            </a:r>
            <a:r>
              <a:rPr lang="en-US" dirty="0"/>
              <a:t>.</a:t>
            </a:r>
          </a:p>
          <a:p>
            <a:r>
              <a:rPr lang="en-US" b="1" dirty="0" err="1"/>
              <a:t>Slaba</a:t>
            </a:r>
            <a:r>
              <a:rPr lang="sr-Latn-RS" b="1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potrebne</a:t>
            </a:r>
            <a:r>
              <a:rPr lang="en-US" dirty="0"/>
              <a:t> </a:t>
            </a:r>
            <a:r>
              <a:rPr lang="en-US" dirty="0" err="1"/>
              <a:t>specijalne</a:t>
            </a:r>
            <a:r>
              <a:rPr lang="en-US" dirty="0"/>
              <a:t> </a:t>
            </a:r>
            <a:r>
              <a:rPr lang="en-US" dirty="0" err="1"/>
              <a:t>predradnje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sr-Latn-RS" dirty="0"/>
              <a:t>m</a:t>
            </a:r>
            <a:r>
              <a:rPr lang="en-US" dirty="0"/>
              <a:t>ere </a:t>
            </a:r>
            <a:r>
              <a:rPr lang="en-US" dirty="0" err="1"/>
              <a:t>opreza</a:t>
            </a:r>
            <a:r>
              <a:rPr lang="sr-Latn-RS" dirty="0"/>
              <a:t> (</a:t>
            </a:r>
            <a:r>
              <a:rPr lang="en-US" dirty="0" err="1"/>
              <a:t>predgr</a:t>
            </a:r>
            <a:r>
              <a:rPr lang="sr-Latn-RS" dirty="0"/>
              <a:t>e</a:t>
            </a:r>
            <a:r>
              <a:rPr lang="en-US" dirty="0" err="1"/>
              <a:t>vanje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sr-Latn-RS" dirty="0"/>
              <a:t>ćeg</a:t>
            </a:r>
            <a:r>
              <a:rPr lang="en-US" dirty="0"/>
              <a:t> </a:t>
            </a:r>
            <a:r>
              <a:rPr lang="en-US" dirty="0" err="1"/>
              <a:t>nastanka</a:t>
            </a:r>
            <a:r>
              <a:rPr lang="en-US" dirty="0"/>
              <a:t> p</a:t>
            </a:r>
            <a:r>
              <a:rPr lang="sr-Latn-RS" dirty="0" err="1"/>
              <a:t>rslina</a:t>
            </a:r>
            <a:r>
              <a:rPr lang="sr-Latn-RS" dirty="0"/>
              <a:t>)</a:t>
            </a:r>
            <a:r>
              <a:rPr lang="en-US" dirty="0"/>
              <a:t>.</a:t>
            </a:r>
          </a:p>
          <a:p>
            <a:r>
              <a:rPr lang="en-US" b="1" dirty="0" err="1"/>
              <a:t>Jako</a:t>
            </a:r>
            <a:r>
              <a:rPr lang="en-US" b="1" dirty="0"/>
              <a:t> </a:t>
            </a:r>
            <a:r>
              <a:rPr lang="en-US" b="1" dirty="0" err="1"/>
              <a:t>slaba</a:t>
            </a:r>
            <a:r>
              <a:rPr lang="en-US" b="1" dirty="0"/>
              <a:t> </a:t>
            </a:r>
            <a:r>
              <a:rPr lang="en-US" b="1" dirty="0" err="1"/>
              <a:t>zavarljivost</a:t>
            </a:r>
            <a:r>
              <a:rPr lang="sr-Latn-RS" b="1" dirty="0"/>
              <a:t>- </a:t>
            </a:r>
            <a:r>
              <a:rPr lang="sr-Latn-RS" dirty="0"/>
              <a:t>a</a:t>
            </a:r>
            <a:r>
              <a:rPr lang="en-US" dirty="0" err="1"/>
              <a:t>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potrebna</a:t>
            </a:r>
            <a:r>
              <a:rPr lang="en-US" dirty="0"/>
              <a:t> </a:t>
            </a:r>
            <a:r>
              <a:rPr lang="en-US" dirty="0" err="1"/>
              <a:t>takve</a:t>
            </a:r>
            <a:r>
              <a:rPr lang="en-US" dirty="0"/>
              <a:t> </a:t>
            </a:r>
            <a:r>
              <a:rPr lang="en-US" dirty="0" err="1"/>
              <a:t>predradnje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mere </a:t>
            </a:r>
            <a:r>
              <a:rPr lang="en-US" dirty="0" err="1"/>
              <a:t>opreza</a:t>
            </a:r>
            <a:r>
              <a:rPr lang="en-US" dirty="0"/>
              <a:t> da </a:t>
            </a:r>
            <a:r>
              <a:rPr lang="en-US" dirty="0" err="1"/>
              <a:t>praktič</a:t>
            </a:r>
            <a:r>
              <a:rPr lang="sr-Latn-RS" dirty="0"/>
              <a:t>no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izvesti</a:t>
            </a:r>
            <a:r>
              <a:rPr lang="en-US" dirty="0"/>
              <a:t> </a:t>
            </a:r>
            <a:r>
              <a:rPr lang="en-US" dirty="0" err="1"/>
              <a:t>zavarivanje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bi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ekonomski</a:t>
            </a:r>
            <a:r>
              <a:rPr lang="en-US" dirty="0"/>
              <a:t> </a:t>
            </a:r>
            <a:r>
              <a:rPr lang="en-US" dirty="0" err="1"/>
              <a:t>prihvatljvo</a:t>
            </a:r>
            <a:r>
              <a:rPr lang="en-US" dirty="0"/>
              <a:t>.</a:t>
            </a:r>
            <a:endParaRPr lang="sr-Latn-RS" dirty="0"/>
          </a:p>
          <a:p>
            <a:pPr marL="0" indent="0">
              <a:buNone/>
            </a:pPr>
            <a:endParaRPr lang="sr-Latn-RS" b="1" dirty="0"/>
          </a:p>
          <a:p>
            <a:pPr marL="0" indent="0">
              <a:buNone/>
            </a:pPr>
            <a:r>
              <a:rPr lang="en-US" b="1" dirty="0" err="1"/>
              <a:t>Zahtevi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dobru</a:t>
            </a:r>
            <a:r>
              <a:rPr lang="en-US" b="1" dirty="0"/>
              <a:t> </a:t>
            </a:r>
            <a:r>
              <a:rPr lang="en-US" b="1" dirty="0" err="1"/>
              <a:t>zavarljivost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 err="1"/>
              <a:t>Zadovoljavajuća</a:t>
            </a:r>
            <a:r>
              <a:rPr lang="en-US" dirty="0"/>
              <a:t> </a:t>
            </a:r>
            <a:r>
              <a:rPr lang="en-US" dirty="0" err="1"/>
              <a:t>žilavost</a:t>
            </a:r>
            <a:r>
              <a:rPr lang="en-US" dirty="0"/>
              <a:t> </a:t>
            </a:r>
            <a:r>
              <a:rPr lang="en-US" dirty="0" err="1"/>
              <a:t>osnovnog</a:t>
            </a:r>
            <a:r>
              <a:rPr lang="en-US" dirty="0"/>
              <a:t> </a:t>
            </a:r>
            <a:r>
              <a:rPr lang="en-US" dirty="0" err="1"/>
              <a:t>materijala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zavarivanja</a:t>
            </a:r>
            <a:r>
              <a:rPr lang="en-US" dirty="0"/>
              <a:t>,</a:t>
            </a:r>
          </a:p>
          <a:p>
            <a:r>
              <a:rPr lang="en-US" dirty="0" err="1"/>
              <a:t>Zadov</a:t>
            </a:r>
            <a:r>
              <a:rPr lang="sr-Latn-RS" dirty="0"/>
              <a:t>o</a:t>
            </a:r>
            <a:r>
              <a:rPr lang="en-US" dirty="0" err="1"/>
              <a:t>ljavajuća</a:t>
            </a:r>
            <a:r>
              <a:rPr lang="en-US" dirty="0"/>
              <a:t> </a:t>
            </a:r>
            <a:r>
              <a:rPr lang="en-US" dirty="0" err="1"/>
              <a:t>kr</a:t>
            </a:r>
            <a:r>
              <a:rPr lang="sr-Latn-RS" dirty="0"/>
              <a:t>to</a:t>
            </a:r>
            <a:r>
              <a:rPr lang="en-US" dirty="0" err="1"/>
              <a:t>st</a:t>
            </a:r>
            <a:r>
              <a:rPr lang="en-US" dirty="0"/>
              <a:t>,</a:t>
            </a:r>
          </a:p>
          <a:p>
            <a:r>
              <a:rPr lang="sr-Latn-RS" dirty="0"/>
              <a:t>Procenat ugljenika što manji jer utiče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porast</a:t>
            </a:r>
            <a:r>
              <a:rPr lang="en-US" dirty="0"/>
              <a:t> </a:t>
            </a:r>
            <a:r>
              <a:rPr lang="en-US" dirty="0" err="1"/>
              <a:t>zakaljivosti</a:t>
            </a:r>
            <a:r>
              <a:rPr lang="en-US" dirty="0"/>
              <a:t>, </a:t>
            </a:r>
            <a:r>
              <a:rPr lang="en-US" dirty="0" err="1"/>
              <a:t>tvrdoće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</a:t>
            </a:r>
            <a:r>
              <a:rPr lang="sr-Latn-RS" dirty="0" err="1"/>
              <a:t>tosti</a:t>
            </a:r>
            <a:r>
              <a:rPr lang="en-US" dirty="0"/>
              <a:t>,</a:t>
            </a:r>
          </a:p>
          <a:p>
            <a:r>
              <a:rPr lang="en-US" dirty="0" err="1"/>
              <a:t>Najprihvatljiviji</a:t>
            </a:r>
            <a:r>
              <a:rPr lang="en-US" dirty="0"/>
              <a:t> </a:t>
            </a:r>
            <a:r>
              <a:rPr lang="en-US" dirty="0" err="1"/>
              <a:t>čelici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sr-Latn-RS" dirty="0"/>
              <a:t>oni dobijeni</a:t>
            </a:r>
            <a:r>
              <a:rPr lang="en-US" dirty="0"/>
              <a:t> u Siemens-</a:t>
            </a:r>
            <a:r>
              <a:rPr lang="en-US" dirty="0" err="1"/>
              <a:t>Martinovim</a:t>
            </a:r>
            <a:r>
              <a:rPr lang="en-US" dirty="0"/>
              <a:t> </a:t>
            </a:r>
            <a:r>
              <a:rPr lang="en-US" dirty="0" err="1"/>
              <a:t>pećima</a:t>
            </a:r>
            <a:r>
              <a:rPr lang="en-US" dirty="0"/>
              <a:t>.</a:t>
            </a:r>
            <a:endParaRPr lang="sr-Latn-RS" dirty="0"/>
          </a:p>
          <a:p>
            <a:pPr marL="0" indent="0">
              <a:buNone/>
            </a:pPr>
            <a:r>
              <a:rPr lang="en-US" dirty="0" err="1"/>
              <a:t>Zavarljivost</a:t>
            </a:r>
            <a:r>
              <a:rPr lang="en-US" dirty="0"/>
              <a:t> se </a:t>
            </a:r>
            <a:r>
              <a:rPr lang="en-US" dirty="0" err="1"/>
              <a:t>povećava</a:t>
            </a:r>
            <a:r>
              <a:rPr lang="en-US" dirty="0"/>
              <a:t> </a:t>
            </a:r>
            <a:r>
              <a:rPr lang="sr-Latn-RS" dirty="0"/>
              <a:t>sa </a:t>
            </a:r>
            <a:r>
              <a:rPr lang="en-US" dirty="0" err="1"/>
              <a:t>povećanjem</a:t>
            </a:r>
            <a:r>
              <a:rPr lang="en-US" dirty="0"/>
              <a:t> </a:t>
            </a:r>
            <a:r>
              <a:rPr lang="en-US" dirty="0" err="1"/>
              <a:t>stepena</a:t>
            </a:r>
            <a:r>
              <a:rPr lang="sr-Latn-RS" dirty="0"/>
              <a:t> </a:t>
            </a:r>
            <a:r>
              <a:rPr lang="en-US" dirty="0" err="1"/>
              <a:t>dezoksidacije</a:t>
            </a:r>
            <a:r>
              <a:rPr lang="en-US" dirty="0"/>
              <a:t> (</a:t>
            </a:r>
            <a:r>
              <a:rPr lang="en-US" dirty="0" err="1"/>
              <a:t>umirenja</a:t>
            </a:r>
            <a:r>
              <a:rPr lang="en-US" dirty="0"/>
              <a:t>), </a:t>
            </a:r>
            <a:r>
              <a:rPr lang="en-US" dirty="0" err="1"/>
              <a:t>smanjenjem</a:t>
            </a:r>
            <a:r>
              <a:rPr lang="en-US" dirty="0"/>
              <a:t> C</a:t>
            </a:r>
            <a:r>
              <a:rPr lang="en-US" sz="1700" dirty="0"/>
              <a:t>EKV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povećanjem</a:t>
            </a:r>
            <a:r>
              <a:rPr lang="en-US" dirty="0"/>
              <a:t> </a:t>
            </a:r>
            <a:r>
              <a:rPr lang="en-US" dirty="0" err="1"/>
              <a:t>žilavosti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smanjenjem</a:t>
            </a:r>
            <a:r>
              <a:rPr lang="en-US" dirty="0"/>
              <a:t> </a:t>
            </a:r>
            <a:r>
              <a:rPr lang="en-US" dirty="0" err="1"/>
              <a:t>debljine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03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59483" cy="747683"/>
          </a:xfrm>
        </p:spPr>
        <p:txBody>
          <a:bodyPr/>
          <a:lstStyle/>
          <a:p>
            <a:r>
              <a:rPr lang="en-US" b="1" dirty="0" err="1"/>
              <a:t>Nelegirani</a:t>
            </a:r>
            <a:r>
              <a:rPr lang="en-US" b="1" dirty="0"/>
              <a:t> </a:t>
            </a:r>
            <a:r>
              <a:rPr lang="en-US" b="1" dirty="0" err="1"/>
              <a:t>konstrukcijski</a:t>
            </a:r>
            <a:r>
              <a:rPr lang="en-US" b="1" dirty="0"/>
              <a:t> </a:t>
            </a:r>
            <a:r>
              <a:rPr lang="en-US" b="1" dirty="0" err="1"/>
              <a:t>čelici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112808"/>
            <a:ext cx="11190027" cy="5479061"/>
          </a:xfrm>
        </p:spPr>
        <p:txBody>
          <a:bodyPr>
            <a:normAutofit/>
          </a:bodyPr>
          <a:lstStyle/>
          <a:p>
            <a:r>
              <a:rPr lang="sr-Latn-RS" dirty="0"/>
              <a:t>Poseduju dobru zavarljivost,</a:t>
            </a:r>
            <a:r>
              <a:rPr lang="en-US" dirty="0"/>
              <a:t> </a:t>
            </a:r>
            <a:r>
              <a:rPr lang="sr-Latn-RS" dirty="0"/>
              <a:t>nisu potrebne dodatne</a:t>
            </a:r>
            <a:r>
              <a:rPr lang="en-US" dirty="0"/>
              <a:t> </a:t>
            </a:r>
            <a:r>
              <a:rPr lang="en-US" dirty="0" err="1"/>
              <a:t>mer</a:t>
            </a:r>
            <a:r>
              <a:rPr lang="sr-Latn-RS" dirty="0"/>
              <a:t>e</a:t>
            </a:r>
            <a:r>
              <a:rPr lang="en-US" dirty="0"/>
              <a:t> </a:t>
            </a:r>
            <a:r>
              <a:rPr lang="en-US" dirty="0" err="1"/>
              <a:t>opreza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:</a:t>
            </a:r>
          </a:p>
          <a:p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veći</a:t>
            </a:r>
            <a:r>
              <a:rPr lang="en-US" dirty="0"/>
              <a:t> </a:t>
            </a:r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uglj</a:t>
            </a:r>
            <a:r>
              <a:rPr lang="sr-Latn-RS" dirty="0" err="1"/>
              <a:t>enika</a:t>
            </a:r>
            <a:r>
              <a:rPr lang="en-US" dirty="0"/>
              <a:t> od 0,25%,</a:t>
            </a:r>
          </a:p>
          <a:p>
            <a:r>
              <a:rPr lang="en-US" dirty="0" err="1"/>
              <a:t>količina</a:t>
            </a:r>
            <a:r>
              <a:rPr lang="en-US" dirty="0"/>
              <a:t> </a:t>
            </a:r>
            <a:r>
              <a:rPr lang="en-US" dirty="0" err="1"/>
              <a:t>nečistoća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prevelika</a:t>
            </a:r>
            <a:r>
              <a:rPr lang="en-US" dirty="0"/>
              <a:t>,</a:t>
            </a:r>
          </a:p>
          <a:p>
            <a:r>
              <a:rPr lang="en-US" dirty="0" err="1"/>
              <a:t>radni</a:t>
            </a:r>
            <a:r>
              <a:rPr lang="en-US" dirty="0"/>
              <a:t> </a:t>
            </a:r>
            <a:r>
              <a:rPr lang="en-US" dirty="0" err="1"/>
              <a:t>komadi</a:t>
            </a:r>
            <a:r>
              <a:rPr lang="en-US" dirty="0"/>
              <a:t> </a:t>
            </a:r>
            <a:r>
              <a:rPr lang="en-US" dirty="0" err="1"/>
              <a:t>nemaju</a:t>
            </a:r>
            <a:r>
              <a:rPr lang="en-US" dirty="0"/>
              <a:t> </a:t>
            </a:r>
            <a:r>
              <a:rPr lang="en-US" dirty="0" err="1"/>
              <a:t>preveliku</a:t>
            </a:r>
            <a:r>
              <a:rPr lang="en-US" dirty="0"/>
              <a:t> </a:t>
            </a:r>
            <a:r>
              <a:rPr lang="en-US" dirty="0" err="1"/>
              <a:t>masu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velike</a:t>
            </a:r>
            <a:r>
              <a:rPr lang="en-US" dirty="0"/>
              <a:t> </a:t>
            </a:r>
            <a:r>
              <a:rPr lang="en-US" dirty="0" err="1"/>
              <a:t>debljine</a:t>
            </a:r>
            <a:r>
              <a:rPr lang="en-US" dirty="0"/>
              <a:t>,</a:t>
            </a:r>
          </a:p>
          <a:p>
            <a:r>
              <a:rPr lang="en-US" dirty="0" err="1"/>
              <a:t>konstrukcija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sr-Latn-RS" dirty="0"/>
              <a:t>kruta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Pre </a:t>
            </a:r>
            <a:r>
              <a:rPr lang="en-US" dirty="0" err="1"/>
              <a:t>zavarivanja</a:t>
            </a:r>
            <a:r>
              <a:rPr lang="en-US" dirty="0"/>
              <a:t> </a:t>
            </a:r>
            <a:r>
              <a:rPr lang="en-US" dirty="0" err="1"/>
              <a:t>velikih</a:t>
            </a:r>
            <a:r>
              <a:rPr lang="en-US" dirty="0"/>
              <a:t> </a:t>
            </a:r>
            <a:r>
              <a:rPr lang="en-US" dirty="0" err="1"/>
              <a:t>radnih</a:t>
            </a:r>
            <a:r>
              <a:rPr lang="en-US" dirty="0"/>
              <a:t> </a:t>
            </a:r>
            <a:r>
              <a:rPr lang="en-US" dirty="0" err="1"/>
              <a:t>komada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 s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povećanim</a:t>
            </a:r>
            <a:r>
              <a:rPr lang="en-US" dirty="0"/>
              <a:t> </a:t>
            </a:r>
            <a:r>
              <a:rPr lang="en-US" dirty="0" err="1"/>
              <a:t>sadržajem</a:t>
            </a:r>
            <a:r>
              <a:rPr lang="en-US" dirty="0"/>
              <a:t> </a:t>
            </a:r>
            <a:r>
              <a:rPr lang="en-US" dirty="0" err="1"/>
              <a:t>uglj</a:t>
            </a:r>
            <a:r>
              <a:rPr lang="sr-Latn-RS" dirty="0" err="1"/>
              <a:t>eni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se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predgr</a:t>
            </a:r>
            <a:r>
              <a:rPr lang="sr-Latn-RS" dirty="0"/>
              <a:t>e</a:t>
            </a:r>
            <a:r>
              <a:rPr lang="en-US" dirty="0" err="1"/>
              <a:t>vanja.To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smanjenja</a:t>
            </a:r>
            <a:r>
              <a:rPr lang="en-US" dirty="0"/>
              <a:t> </a:t>
            </a:r>
            <a:r>
              <a:rPr lang="en-US" dirty="0" err="1"/>
              <a:t>intenziteta</a:t>
            </a:r>
            <a:r>
              <a:rPr lang="en-US" dirty="0"/>
              <a:t> </a:t>
            </a:r>
            <a:r>
              <a:rPr lang="en-US" dirty="0" err="1"/>
              <a:t>odvoda</a:t>
            </a:r>
            <a:r>
              <a:rPr lang="en-US" dirty="0"/>
              <a:t> </a:t>
            </a:r>
            <a:r>
              <a:rPr lang="en-US" dirty="0" err="1"/>
              <a:t>topl</a:t>
            </a:r>
            <a:r>
              <a:rPr lang="sr-Latn-RS" dirty="0"/>
              <a:t>ote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en-US" dirty="0" err="1"/>
              <a:t>izbeglo</a:t>
            </a:r>
            <a:r>
              <a:rPr lang="en-US" dirty="0"/>
              <a:t> </a:t>
            </a:r>
            <a:r>
              <a:rPr lang="en-US" dirty="0" err="1"/>
              <a:t>zakaljivanje</a:t>
            </a:r>
            <a:r>
              <a:rPr lang="en-US" dirty="0"/>
              <a:t>  </a:t>
            </a:r>
            <a:r>
              <a:rPr lang="en-US" dirty="0" err="1"/>
              <a:t>prelazne</a:t>
            </a:r>
            <a:r>
              <a:rPr lang="en-US" dirty="0"/>
              <a:t> zone </a:t>
            </a:r>
            <a:r>
              <a:rPr lang="en-US" dirty="0" err="1"/>
              <a:t>zavara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zavarivanju</a:t>
            </a:r>
            <a:r>
              <a:rPr lang="en-US" dirty="0"/>
              <a:t> </a:t>
            </a:r>
            <a:r>
              <a:rPr lang="en-US" dirty="0" err="1"/>
              <a:t>ovih</a:t>
            </a:r>
            <a:r>
              <a:rPr lang="en-US" dirty="0"/>
              <a:t> </a:t>
            </a:r>
            <a:r>
              <a:rPr lang="en-US" dirty="0" err="1"/>
              <a:t>čelika</a:t>
            </a:r>
            <a:r>
              <a:rPr lang="en-US" dirty="0"/>
              <a:t> </a:t>
            </a:r>
            <a:r>
              <a:rPr lang="en-US" dirty="0" err="1"/>
              <a:t>koriste</a:t>
            </a:r>
            <a:r>
              <a:rPr lang="en-US" dirty="0"/>
              <a:t> se </a:t>
            </a:r>
            <a:r>
              <a:rPr lang="en-US" dirty="0" err="1"/>
              <a:t>bazične</a:t>
            </a:r>
            <a:r>
              <a:rPr lang="en-US" dirty="0"/>
              <a:t> </a:t>
            </a:r>
            <a:r>
              <a:rPr lang="en-US" dirty="0" err="1"/>
              <a:t>elektrode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redosled</a:t>
            </a:r>
            <a:r>
              <a:rPr lang="en-US" dirty="0"/>
              <a:t> </a:t>
            </a:r>
            <a:r>
              <a:rPr lang="en-US" dirty="0" err="1"/>
              <a:t>zavarivanja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smanjuje</a:t>
            </a:r>
            <a:r>
              <a:rPr lang="en-US" dirty="0"/>
              <a:t> </a:t>
            </a:r>
            <a:r>
              <a:rPr lang="en-US" dirty="0" err="1"/>
              <a:t>zaostal</a:t>
            </a:r>
            <a:r>
              <a:rPr lang="sr-Latn-RS" dirty="0"/>
              <a:t>e</a:t>
            </a:r>
            <a:r>
              <a:rPr lang="en-US" dirty="0"/>
              <a:t> nap</a:t>
            </a:r>
            <a:r>
              <a:rPr lang="sr-Latn-RS" dirty="0"/>
              <a:t>one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smanjenja</a:t>
            </a:r>
            <a:r>
              <a:rPr lang="en-US" dirty="0"/>
              <a:t> </a:t>
            </a:r>
            <a:r>
              <a:rPr lang="en-US" dirty="0" err="1"/>
              <a:t>zaostalih</a:t>
            </a:r>
            <a:r>
              <a:rPr lang="en-US" dirty="0"/>
              <a:t> nap</a:t>
            </a:r>
            <a:r>
              <a:rPr lang="sr-Latn-RS" dirty="0"/>
              <a:t>ona</a:t>
            </a:r>
            <a:r>
              <a:rPr lang="en-US" dirty="0"/>
              <a:t> </a:t>
            </a:r>
            <a:r>
              <a:rPr lang="en-US" dirty="0" err="1"/>
              <a:t>zavara</a:t>
            </a:r>
            <a:r>
              <a:rPr lang="en-US" dirty="0"/>
              <a:t> </a:t>
            </a:r>
            <a:r>
              <a:rPr lang="en-US" dirty="0" err="1"/>
              <a:t>preporuča</a:t>
            </a:r>
            <a:r>
              <a:rPr lang="en-US" dirty="0"/>
              <a:t> se </a:t>
            </a:r>
            <a:r>
              <a:rPr lang="sr-Latn-RS" dirty="0"/>
              <a:t>naknadno žarenje.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17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54000"/>
            <a:ext cx="10890327" cy="1363603"/>
          </a:xfrm>
        </p:spPr>
        <p:txBody>
          <a:bodyPr>
            <a:normAutofit/>
          </a:bodyPr>
          <a:lstStyle/>
          <a:p>
            <a:r>
              <a:rPr lang="sr-Latn-RS" sz="3600" b="1" dirty="0"/>
              <a:t>Sposobnost zavarivanja </a:t>
            </a:r>
            <a:r>
              <a:rPr lang="sr-Latn-RS" sz="3600" b="1" dirty="0" err="1"/>
              <a:t>nelegiranih</a:t>
            </a:r>
            <a:r>
              <a:rPr lang="sr-Latn-RS" sz="3600" b="1" dirty="0"/>
              <a:t> </a:t>
            </a:r>
            <a:r>
              <a:rPr lang="sr-Latn-RS" sz="3600" b="1" dirty="0" err="1"/>
              <a:t>konstrukcionih</a:t>
            </a:r>
            <a:r>
              <a:rPr lang="sr-Latn-RS" sz="3600" b="1" dirty="0"/>
              <a:t> čelika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48540" t="33276" r="7467" b="30208"/>
          <a:stretch/>
        </p:blipFill>
        <p:spPr bwMode="auto">
          <a:xfrm>
            <a:off x="390524" y="1314090"/>
            <a:ext cx="10940617" cy="510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04259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20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70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752645"/>
            <a:ext cx="12192000" cy="1243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58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1033</Words>
  <Application>Microsoft Office PowerPoint</Application>
  <PresentationFormat>Widescreen</PresentationFormat>
  <Paragraphs>116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Theme</vt:lpstr>
      <vt:lpstr>    TEHNOLOGIJA SPAJANJA  SAVREMENIH MATERIJALA  Vežba 1. </vt:lpstr>
      <vt:lpstr>Zavarljivost</vt:lpstr>
      <vt:lpstr>PowerPoint Presentation</vt:lpstr>
      <vt:lpstr>PowerPoint Presentation</vt:lpstr>
      <vt:lpstr>Zavarljivost može biti:</vt:lpstr>
      <vt:lpstr>Nelegirani konstrukcijski čelici</vt:lpstr>
      <vt:lpstr>Sposobnost zavarivanja nelegiranih konstrukcionih čelika</vt:lpstr>
      <vt:lpstr>PowerPoint Presentation</vt:lpstr>
      <vt:lpstr>PowerPoint Presentation</vt:lpstr>
      <vt:lpstr>Predgrevanje</vt:lpstr>
      <vt:lpstr>Ekvivalentni sadržaj ugljenika- CEKV</vt:lpstr>
      <vt:lpstr>PowerPoint Presentation</vt:lpstr>
      <vt:lpstr>PowerPoint Presentation</vt:lpstr>
      <vt:lpstr>Ugljenikov ekvivalent</vt:lpstr>
      <vt:lpstr>Pokazatelj zavarljivosti čelika     Broj termičke strogosti</vt:lpstr>
      <vt:lpstr>Temperatura predgrevanja</vt:lpstr>
      <vt:lpstr>Metoda C-ekvivalenta</vt:lpstr>
      <vt:lpstr>Proračun temperature predgrevanja po Seferian-u</vt:lpstr>
      <vt:lpstr>Zavarljivost ugljeničnih čelika </vt:lpstr>
      <vt:lpstr>Zavarljivost čelika povišene čvrstoće</vt:lpstr>
      <vt:lpstr>Zadaci</vt:lpstr>
      <vt:lpstr>HVALA NA PAŽNJI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Vežba 1.</dc:title>
  <dc:creator>Danka Labus</dc:creator>
  <cp:lastModifiedBy>Miroslav Dramicanin</cp:lastModifiedBy>
  <cp:revision>41</cp:revision>
  <dcterms:created xsi:type="dcterms:W3CDTF">2015-10-20T08:13:48Z</dcterms:created>
  <dcterms:modified xsi:type="dcterms:W3CDTF">2016-11-03T10:49:54Z</dcterms:modified>
</cp:coreProperties>
</file>